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705" r:id="rId2"/>
    <p:sldId id="278" r:id="rId3"/>
    <p:sldId id="717" r:id="rId4"/>
    <p:sldId id="665" r:id="rId5"/>
    <p:sldId id="283" r:id="rId6"/>
    <p:sldId id="682" r:id="rId7"/>
    <p:sldId id="259" r:id="rId8"/>
    <p:sldId id="716" r:id="rId9"/>
    <p:sldId id="688" r:id="rId10"/>
    <p:sldId id="689" r:id="rId11"/>
    <p:sldId id="267" r:id="rId12"/>
    <p:sldId id="268" r:id="rId13"/>
    <p:sldId id="708" r:id="rId14"/>
    <p:sldId id="707" r:id="rId15"/>
    <p:sldId id="709" r:id="rId16"/>
    <p:sldId id="711" r:id="rId17"/>
    <p:sldId id="710" r:id="rId18"/>
    <p:sldId id="713" r:id="rId19"/>
    <p:sldId id="712" r:id="rId20"/>
    <p:sldId id="71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A0C1"/>
    <a:srgbClr val="AFD350"/>
    <a:srgbClr val="01A9AA"/>
    <a:srgbClr val="C1CEAF"/>
    <a:srgbClr val="9B9EDE"/>
    <a:srgbClr val="832A94"/>
    <a:srgbClr val="006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29" autoAdjust="0"/>
    <p:restoredTop sz="75627" autoAdjust="0"/>
  </p:normalViewPr>
  <p:slideViewPr>
    <p:cSldViewPr snapToGrid="0">
      <p:cViewPr varScale="1">
        <p:scale>
          <a:sx n="81" d="100"/>
          <a:sy n="81" d="100"/>
        </p:scale>
        <p:origin x="16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299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779DB0-E138-492C-8D0F-F20C5C1A16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D458D8-6EA0-4D7C-840A-BB540B9C6D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D18B8-AD3C-4634-8651-0F1BED7CDAC7}" type="datetimeFigureOut">
              <a:rPr lang="en-US" smtClean="0"/>
              <a:t>4/11/22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076EE6-B1D9-4693-A712-C222287154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0FD1E7-A1D2-4A11-B3C4-E88E62A3A6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15B83-6490-4047-AC8E-CD28ECAB4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25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4925F-A77D-7F4F-9744-1DC664B722B5}" type="datetimeFigureOut">
              <a:rPr lang="en-US" smtClean="0"/>
              <a:t>4/11/22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F0255-9A4C-9B44-A196-A048B40D1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1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8" name="Google Shape;278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0" name="Google Shape;18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8" name="Google Shape;278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3320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F0255-9A4C-9B44-A196-A048B40D17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5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F0255-9A4C-9B44-A196-A048B40D17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74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8" name="Google Shape;278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4705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F0255-9A4C-9B44-A196-A048B40D17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47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F0255-9A4C-9B44-A196-A048B40D17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92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F0255-9A4C-9B44-A196-A048B40D17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72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5" name="Google Shape;15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7" name="Google Shape;16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6820-72A5-4C5B-9066-8ED333F5CB07}" type="datetimeFigureOut">
              <a:rPr lang="en-US" smtClean="0"/>
              <a:t>4/11/22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C1D5-0263-4553-8218-FD671F11F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88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6820-72A5-4C5B-9066-8ED333F5CB07}" type="datetimeFigureOut">
              <a:rPr lang="en-US" smtClean="0"/>
              <a:t>4/11/22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902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C1D5-0263-4553-8218-FD671F11F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8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6820-72A5-4C5B-9066-8ED333F5CB07}" type="datetimeFigureOut">
              <a:rPr lang="en-US" smtClean="0"/>
              <a:t>4/11/22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902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C1D5-0263-4553-8218-FD671F11F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2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6820-72A5-4C5B-9066-8ED333F5CB07}" type="datetimeFigureOut">
              <a:rPr lang="en-US" smtClean="0"/>
              <a:t>4/11/22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C1D5-0263-4553-8218-FD671F11F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01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6820-72A5-4C5B-9066-8ED333F5CB07}" type="datetimeFigureOut">
              <a:rPr lang="en-US" smtClean="0"/>
              <a:t>4/11/22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50" y="585787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65228"/>
            <a:ext cx="2743200" cy="365125"/>
          </a:xfrm>
        </p:spPr>
        <p:txBody>
          <a:bodyPr/>
          <a:lstStyle/>
          <a:p>
            <a:fld id="{AFB7C1D5-0263-4553-8218-FD671F11F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6820-72A5-4C5B-9066-8ED333F5CB07}" type="datetimeFigureOut">
              <a:rPr lang="en-US" smtClean="0"/>
              <a:t>4/11/22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902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C1D5-0263-4553-8218-FD671F11F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8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6820-72A5-4C5B-9066-8ED333F5CB07}" type="datetimeFigureOut">
              <a:rPr lang="en-US" smtClean="0"/>
              <a:t>4/11/22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C1D5-0263-4553-8218-FD671F11F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94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6820-72A5-4C5B-9066-8ED333F5CB07}" type="datetimeFigureOut">
              <a:rPr lang="en-US" smtClean="0"/>
              <a:t>4/11/22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902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C1D5-0263-4553-8218-FD671F11F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10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6820-72A5-4C5B-9066-8ED333F5CB07}" type="datetimeFigureOut">
              <a:rPr lang="en-US" smtClean="0"/>
              <a:t>4/11/22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902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C1D5-0263-4553-8218-FD671F11F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4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6820-72A5-4C5B-9066-8ED333F5CB07}" type="datetimeFigureOut">
              <a:rPr lang="en-US" smtClean="0"/>
              <a:t>4/11/22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902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C1D5-0263-4553-8218-FD671F11F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75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6820-72A5-4C5B-9066-8ED333F5CB07}" type="datetimeFigureOut">
              <a:rPr lang="en-US" smtClean="0"/>
              <a:t>4/11/22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902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C1D5-0263-4553-8218-FD671F11F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3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, arrow&#10;&#10;Description automatically generated">
            <a:extLst>
              <a:ext uri="{FF2B5EF4-FFF2-40B4-BE49-F238E27FC236}">
                <a16:creationId xmlns:a16="http://schemas.microsoft.com/office/drawing/2014/main" id="{0DBF079F-FEA7-4B78-9D0C-D6243A55FA0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600"/>
            <a:ext cx="12192000" cy="76104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A6820-72A5-4C5B-9066-8ED333F5CB07}" type="datetimeFigureOut">
              <a:rPr lang="en-US" smtClean="0"/>
              <a:t>4/11/22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7C1D5-0263-4553-8218-FD671F11F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4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lynn@wicys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18" descr="Logo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35793" y="3022337"/>
            <a:ext cx="6120414" cy="12236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BC4AE0-72EB-9D4A-B77A-5D3583880C4F}"/>
              </a:ext>
            </a:extLst>
          </p:cNvPr>
          <p:cNvSpPr txBox="1"/>
          <p:nvPr/>
        </p:nvSpPr>
        <p:spPr>
          <a:xfrm>
            <a:off x="1196120" y="4433317"/>
            <a:ext cx="9799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lynn@wicys.org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TWITTER: @lynn_dohm</a:t>
            </a:r>
          </a:p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wicys.org</a:t>
            </a:r>
          </a:p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D66DC6-B298-FA47-95F1-FB4FBFD6AC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543" y="236606"/>
            <a:ext cx="6728914" cy="27857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1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672397"/>
            <a:ext cx="5890811" cy="5890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1" descr="A picture containing timeli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4453" y="763521"/>
            <a:ext cx="5799687" cy="5799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2" descr="Map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4177" y="727646"/>
            <a:ext cx="10323646" cy="5402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13" descr="A picture containing timeli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5509" y="619403"/>
            <a:ext cx="9260981" cy="5619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BC4AE0-72EB-9D4A-B77A-5D3583880C4F}"/>
              </a:ext>
            </a:extLst>
          </p:cNvPr>
          <p:cNvSpPr txBox="1"/>
          <p:nvPr/>
        </p:nvSpPr>
        <p:spPr>
          <a:xfrm>
            <a:off x="1196120" y="-286694"/>
            <a:ext cx="979976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WiCyS Global Student Chapter Initiative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made possible by Microsoft Philanthropies</a:t>
            </a:r>
          </a:p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89224D-F0BC-0B45-963C-10F39F050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010" y="1890532"/>
            <a:ext cx="9183980" cy="374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26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08559AB-9EF6-3949-B4A9-DF5DA3C2F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9926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en-US" dirty="0"/>
              <a:t>Build a supportive community</a:t>
            </a:r>
          </a:p>
          <a:p>
            <a:pPr fontAlgn="base"/>
            <a:r>
              <a:rPr lang="en-US" dirty="0"/>
              <a:t>Join a global student chapter leadership network</a:t>
            </a:r>
          </a:p>
          <a:p>
            <a:pPr fontAlgn="base"/>
            <a:r>
              <a:rPr lang="en-US" dirty="0"/>
              <a:t>Create lifelong relationships</a:t>
            </a:r>
          </a:p>
          <a:p>
            <a:pPr fontAlgn="base"/>
            <a:r>
              <a:rPr lang="en-US" dirty="0"/>
              <a:t>Engage with other women in cybersecurity Non-Governmental Organizations</a:t>
            </a:r>
          </a:p>
          <a:p>
            <a:pPr fontAlgn="base"/>
            <a:r>
              <a:rPr lang="en-US" dirty="0"/>
              <a:t>Learn foundational (and advanced) cyber skills</a:t>
            </a:r>
          </a:p>
          <a:p>
            <a:pPr fontAlgn="base"/>
            <a:r>
              <a:rPr lang="en-US" dirty="0"/>
              <a:t>Network with some of the World’s Biggest Cybersecurity Players</a:t>
            </a:r>
          </a:p>
          <a:p>
            <a:pPr fontAlgn="base"/>
            <a:r>
              <a:rPr lang="en-US" dirty="0"/>
              <a:t>Own your leadership</a:t>
            </a:r>
          </a:p>
          <a:p>
            <a:pPr fontAlgn="base"/>
            <a:r>
              <a:rPr lang="en-US" dirty="0"/>
              <a:t>Discover new strengths</a:t>
            </a:r>
          </a:p>
          <a:p>
            <a:pPr fontAlgn="base"/>
            <a:r>
              <a:rPr lang="en-US" dirty="0"/>
              <a:t>Lift yourself, lift others</a:t>
            </a:r>
          </a:p>
          <a:p>
            <a:pPr fontAlgn="base"/>
            <a:r>
              <a:rPr lang="en-US" dirty="0"/>
              <a:t>Internship Opportunities</a:t>
            </a:r>
          </a:p>
          <a:p>
            <a:pPr fontAlgn="base"/>
            <a:r>
              <a:rPr lang="en-US" dirty="0"/>
              <a:t>Participate in team competitions (CTFs, Policy Hackathons)</a:t>
            </a:r>
          </a:p>
          <a:p>
            <a:pPr fontAlgn="base"/>
            <a:r>
              <a:rPr lang="en-US" dirty="0"/>
              <a:t>Explore cyber pathways and career options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21C1C5A-D7BE-4C41-BA26-4DE9E793E0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0780"/>
            <a:ext cx="10515600" cy="347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400" b="1" u="sng" dirty="0">
                <a:latin typeface="Calibri" panose="020F0502020204030204" pitchFamily="34" charset="0"/>
                <a:cs typeface="Calibri" panose="020F0502020204030204" pitchFamily="34" charset="0"/>
              </a:rPr>
              <a:t>BENEFITS</a:t>
            </a:r>
            <a:br>
              <a:rPr lang="en-US" sz="4400" b="1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Find your Wi-Sisters; Build Something Together</a:t>
            </a:r>
            <a:endParaRPr lang="en-US" sz="32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985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786DB-79DB-7048-9A5B-27238F7C5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763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u="sng" dirty="0">
                <a:latin typeface="Calibri" panose="020F0502020204030204" pitchFamily="34" charset="0"/>
                <a:cs typeface="Calibri" panose="020F0502020204030204" pitchFamily="34" charset="0"/>
              </a:rPr>
              <a:t>THINGS TO DO:</a:t>
            </a:r>
            <a:br>
              <a:rPr lang="en-US" sz="4900" b="1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600" dirty="0"/>
            </a:br>
            <a:b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6EF71-B921-1640-9BC2-7C14406D4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7744"/>
            <a:ext cx="11644993" cy="5490256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dirty="0"/>
              <a:t>Host or build an inclusive CTF, hackathon, cyber competition, etc.</a:t>
            </a:r>
          </a:p>
          <a:p>
            <a:pPr fontAlgn="base"/>
            <a:r>
              <a:rPr lang="en-US" dirty="0"/>
              <a:t>Participate in a cyber law/ policy writing competition</a:t>
            </a:r>
          </a:p>
          <a:p>
            <a:pPr fontAlgn="base"/>
            <a:r>
              <a:rPr lang="en-US" dirty="0"/>
              <a:t>Cyber movie night</a:t>
            </a:r>
          </a:p>
          <a:p>
            <a:pPr fontAlgn="base"/>
            <a:r>
              <a:rPr lang="en-US" dirty="0"/>
              <a:t>Learn and Teach Cyber Concepts - What is Ransomware, etc.</a:t>
            </a:r>
          </a:p>
          <a:p>
            <a:pPr fontAlgn="base"/>
            <a:r>
              <a:rPr lang="en-US" dirty="0"/>
              <a:t>Cyber Trivia Night</a:t>
            </a:r>
          </a:p>
          <a:p>
            <a:pPr fontAlgn="base"/>
            <a:r>
              <a:rPr lang="en-US" dirty="0"/>
              <a:t>Technical Workshops - ex; how to use </a:t>
            </a:r>
            <a:r>
              <a:rPr lang="en-US" dirty="0" err="1"/>
              <a:t>wireshark</a:t>
            </a:r>
            <a:endParaRPr lang="en-US" dirty="0"/>
          </a:p>
          <a:p>
            <a:pPr fontAlgn="base"/>
            <a:r>
              <a:rPr lang="en-US" dirty="0"/>
              <a:t>Host a career development panel with industry professionals</a:t>
            </a:r>
          </a:p>
          <a:p>
            <a:pPr fontAlgn="base"/>
            <a:r>
              <a:rPr lang="en-US" dirty="0"/>
              <a:t>Speed Networking Event</a:t>
            </a:r>
          </a:p>
          <a:p>
            <a:pPr fontAlgn="base"/>
            <a:r>
              <a:rPr lang="en-US" dirty="0"/>
              <a:t>Resume Workshop</a:t>
            </a:r>
          </a:p>
          <a:p>
            <a:pPr fontAlgn="base"/>
            <a:r>
              <a:rPr lang="en-US" dirty="0"/>
              <a:t>Mock Interview Practice</a:t>
            </a:r>
          </a:p>
          <a:p>
            <a:pPr algn="ctr" fontAlgn="base"/>
            <a:endParaRPr lang="en-US" dirty="0"/>
          </a:p>
          <a:p>
            <a:pPr marL="0" indent="0" algn="ctr">
              <a:buNone/>
            </a:pP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Give Visibility and Celebrate Unique Voices and Contributions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38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50E05-EA1C-3948-9F70-FDA0EEF74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693140"/>
            <a:ext cx="11163300" cy="4968917"/>
          </a:xfrm>
        </p:spPr>
        <p:txBody>
          <a:bodyPr>
            <a:normAutofit/>
          </a:bodyPr>
          <a:lstStyle/>
          <a:p>
            <a:r>
              <a:rPr lang="en-US" dirty="0"/>
              <a:t>Student chapters receive $500 seed funding and yearly ongoing funding</a:t>
            </a:r>
          </a:p>
          <a:p>
            <a:r>
              <a:rPr lang="en-US" dirty="0"/>
              <a:t>Student chapter president guaranteed a WiCyS conference scholarship</a:t>
            </a:r>
          </a:p>
          <a:p>
            <a:r>
              <a:rPr lang="en-US" dirty="0"/>
              <a:t>Faculty advisors prioritized for WiCyS conference faculty grants</a:t>
            </a:r>
          </a:p>
          <a:p>
            <a:r>
              <a:rPr lang="en-US" dirty="0"/>
              <a:t>Faculty advisors receive free WiCyS global membership</a:t>
            </a:r>
          </a:p>
          <a:p>
            <a:r>
              <a:rPr lang="en-US" dirty="0"/>
              <a:t>Student chapter leaders obtain access to global leadership community</a:t>
            </a:r>
          </a:p>
          <a:p>
            <a:r>
              <a:rPr lang="en-US" dirty="0"/>
              <a:t>WiCyS provides buttons/stickers for chapter events</a:t>
            </a:r>
          </a:p>
          <a:p>
            <a:r>
              <a:rPr lang="en-US" dirty="0"/>
              <a:t>No chapter-specific fees</a:t>
            </a:r>
          </a:p>
          <a:p>
            <a:r>
              <a:rPr lang="en-US" dirty="0"/>
              <a:t>WiCyS branding logo, website recognition, member badges, etc.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11">
            <a:extLst>
              <a:ext uri="{FF2B5EF4-FFF2-40B4-BE49-F238E27FC236}">
                <a16:creationId xmlns:a16="http://schemas.microsoft.com/office/drawing/2014/main" id="{E40336B0-3D08-3B41-A068-821DE5E7019B}"/>
              </a:ext>
            </a:extLst>
          </p:cNvPr>
          <p:cNvSpPr txBox="1">
            <a:spLocks/>
          </p:cNvSpPr>
          <p:nvPr/>
        </p:nvSpPr>
        <p:spPr>
          <a:xfrm>
            <a:off x="838200" y="-42720"/>
            <a:ext cx="10515600" cy="34717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WiCyS STUDENT CHAPTERS</a:t>
            </a:r>
            <a:b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409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A5A162-5D6E-5746-B71B-58348D2BB4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325" y="261256"/>
            <a:ext cx="5997349" cy="5997349"/>
          </a:xfrm>
        </p:spPr>
      </p:pic>
    </p:spTree>
    <p:extLst>
      <p:ext uri="{BB962C8B-B14F-4D97-AF65-F5344CB8AC3E}">
        <p14:creationId xmlns:p14="http://schemas.microsoft.com/office/powerpoint/2010/main" val="399539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30014-389B-164E-979F-8055790A0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REQUIREMENTS:</a:t>
            </a:r>
            <a:b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7D7B7-60C3-FC4F-BD48-0775CD0B7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458" y="1690688"/>
            <a:ext cx="10515600" cy="4351338"/>
          </a:xfrm>
        </p:spPr>
        <p:txBody>
          <a:bodyPr/>
          <a:lstStyle/>
          <a:p>
            <a:r>
              <a:rPr lang="en-US" dirty="0"/>
              <a:t>Chapter president must be a WiCyS global member (</a:t>
            </a:r>
            <a:r>
              <a:rPr lang="en-US"/>
              <a:t>Microsoft Philanthropies </a:t>
            </a:r>
            <a:r>
              <a:rPr lang="en-US" dirty="0"/>
              <a:t>offers each chapter five global memberships)</a:t>
            </a:r>
          </a:p>
          <a:p>
            <a:r>
              <a:rPr lang="en-US" dirty="0"/>
              <a:t>Chapter Leadership must all be students that identify as women</a:t>
            </a:r>
          </a:p>
          <a:p>
            <a:r>
              <a:rPr lang="en-US" dirty="0"/>
              <a:t>Faculty advisor Is WiCyS member (membership provided)</a:t>
            </a:r>
          </a:p>
          <a:p>
            <a:r>
              <a:rPr lang="en-US" dirty="0"/>
              <a:t>Commitment to diversity and inclusion (anyone on campus should be able to join the chapter to support ongoing advocacy and allyship)</a:t>
            </a:r>
          </a:p>
        </p:txBody>
      </p:sp>
    </p:spTree>
    <p:extLst>
      <p:ext uri="{BB962C8B-B14F-4D97-AF65-F5344CB8AC3E}">
        <p14:creationId xmlns:p14="http://schemas.microsoft.com/office/powerpoint/2010/main" val="866402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0D348-7524-0B4C-AE26-15D392164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086" y="1566840"/>
            <a:ext cx="10515600" cy="4351338"/>
          </a:xfrm>
        </p:spPr>
        <p:txBody>
          <a:bodyPr/>
          <a:lstStyle/>
          <a:p>
            <a:r>
              <a:rPr lang="en-US" dirty="0"/>
              <a:t>Promote the recruitment, retention and advancement of women (allies/advocates) across campus</a:t>
            </a:r>
          </a:p>
          <a:p>
            <a:r>
              <a:rPr lang="en-US" dirty="0"/>
              <a:t>Run monthly chapter meetings</a:t>
            </a:r>
          </a:p>
          <a:p>
            <a:r>
              <a:rPr lang="en-US" dirty="0"/>
              <a:t>Attend monthly global chapter leadership meetings</a:t>
            </a:r>
          </a:p>
          <a:p>
            <a:r>
              <a:rPr lang="en-US" dirty="0"/>
              <a:t>Submit yearly chapter report on activities, participation, challenges, and finances</a:t>
            </a:r>
          </a:p>
          <a:p>
            <a:endParaRPr lang="en-US" dirty="0"/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E84077B7-BB73-EA40-9256-DED81052AC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-245428"/>
            <a:ext cx="10515600" cy="33609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EXPECTATIONS:</a:t>
            </a:r>
            <a:b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687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8B40F23-BB47-4FDF-B8F2-BF10062ABE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8150"/>
            <a:ext cx="11430000" cy="5981700"/>
          </a:xfrm>
          <a:prstGeom prst="rect">
            <a:avLst/>
          </a:prstGeom>
        </p:spPr>
      </p:pic>
      <p:sp>
        <p:nvSpPr>
          <p:cNvPr id="10" name="16-Point Star 9">
            <a:extLst>
              <a:ext uri="{FF2B5EF4-FFF2-40B4-BE49-F238E27FC236}">
                <a16:creationId xmlns:a16="http://schemas.microsoft.com/office/drawing/2014/main" id="{8308D9A2-5618-FB4E-847B-E1504850867D}"/>
              </a:ext>
            </a:extLst>
          </p:cNvPr>
          <p:cNvSpPr/>
          <p:nvPr/>
        </p:nvSpPr>
        <p:spPr>
          <a:xfrm>
            <a:off x="9078174" y="-167951"/>
            <a:ext cx="2414492" cy="2081203"/>
          </a:xfrm>
          <a:prstGeom prst="star16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99" dirty="0">
                <a:solidFill>
                  <a:schemeClr val="bg1"/>
                </a:solidFill>
                <a:latin typeface="Gotham Narrow Book" pitchFamily="50" charset="0"/>
                <a:cs typeface="Arial Black" panose="020B0604020202020204" pitchFamily="34" charset="0"/>
              </a:rPr>
              <a:t>5.5K+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Gotham Narrow Book" pitchFamily="50" charset="0"/>
                <a:cs typeface="Arial" panose="020B0604020202020204" pitchFamily="34" charset="0"/>
              </a:rPr>
              <a:t>members</a:t>
            </a:r>
          </a:p>
        </p:txBody>
      </p:sp>
    </p:spTree>
    <p:extLst>
      <p:ext uri="{BB962C8B-B14F-4D97-AF65-F5344CB8AC3E}">
        <p14:creationId xmlns:p14="http://schemas.microsoft.com/office/powerpoint/2010/main" val="3007420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BC4AE0-72EB-9D4A-B77A-5D3583880C4F}"/>
              </a:ext>
            </a:extLst>
          </p:cNvPr>
          <p:cNvSpPr txBox="1"/>
          <p:nvPr/>
        </p:nvSpPr>
        <p:spPr>
          <a:xfrm>
            <a:off x="-653143" y="4317274"/>
            <a:ext cx="144736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LEARN MORE ABOUT STUDENT CHAPTERS: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www.wicys.org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/initiatives/student-chapters/</a:t>
            </a:r>
          </a:p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wicys.org</a:t>
            </a:r>
          </a:p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D66DC6-B298-FA47-95F1-FB4FBFD6A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543" y="1147860"/>
            <a:ext cx="6728914" cy="278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44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866BFD-B04E-294A-BE4D-C1F4093681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7"/>
          <a:stretch/>
        </p:blipFill>
        <p:spPr>
          <a:xfrm>
            <a:off x="1869140" y="866274"/>
            <a:ext cx="9015136" cy="5538260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7E8ECF-D38A-4175-B849-C12FCCD2A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141" y="866274"/>
            <a:ext cx="9015136" cy="59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19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3FF0070-200C-CC4F-8A1E-DA8C9AD77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50" y="1417096"/>
            <a:ext cx="7683500" cy="3556000"/>
          </a:xfrm>
        </p:spPr>
      </p:pic>
    </p:spTree>
    <p:extLst>
      <p:ext uri="{BB962C8B-B14F-4D97-AF65-F5344CB8AC3E}">
        <p14:creationId xmlns:p14="http://schemas.microsoft.com/office/powerpoint/2010/main" val="2594108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"/>
          <p:cNvSpPr txBox="1">
            <a:spLocks noGrp="1"/>
          </p:cNvSpPr>
          <p:nvPr>
            <p:ph type="title"/>
          </p:nvPr>
        </p:nvSpPr>
        <p:spPr>
          <a:xfrm>
            <a:off x="838200" y="28199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894"/>
              </a:buClr>
              <a:buSzPct val="105319"/>
              <a:buFont typeface="Arial"/>
              <a:buNone/>
            </a:pPr>
            <a:br>
              <a:rPr lang="en-US" b="1" u="sng" dirty="0">
                <a:solidFill>
                  <a:srgbClr val="9B9EDE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b="1" u="sng" dirty="0">
                <a:solidFill>
                  <a:srgbClr val="9B9EDE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b="1" u="sng" dirty="0">
                <a:solidFill>
                  <a:srgbClr val="9B9EDE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b="1" u="sng" dirty="0">
                <a:solidFill>
                  <a:srgbClr val="9B9EDE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b="1" u="sng" dirty="0">
                <a:solidFill>
                  <a:srgbClr val="9B9ED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5300" b="1" u="sng" dirty="0"/>
              <a:t>WiCyS MISSION:</a:t>
            </a:r>
            <a:br>
              <a:rPr lang="en-US" sz="5300" b="1" u="sng" dirty="0"/>
            </a:br>
            <a:br>
              <a:rPr lang="en-US" dirty="0"/>
            </a:br>
            <a:r>
              <a:rPr lang="en-US" sz="4177" dirty="0"/>
              <a:t>Help build a strong gender-diverse cybersecurity workforce by facilitating… </a:t>
            </a:r>
            <a:br>
              <a:rPr lang="en-US" sz="4177" dirty="0"/>
            </a:br>
            <a:r>
              <a:rPr lang="en-US" sz="4177" dirty="0"/>
              <a:t>	RECRUITMENT</a:t>
            </a:r>
            <a:br>
              <a:rPr lang="en-US" sz="4177" dirty="0"/>
            </a:br>
            <a:r>
              <a:rPr lang="en-US" sz="4177" dirty="0"/>
              <a:t>	RETENTION</a:t>
            </a:r>
            <a:br>
              <a:rPr lang="en-US" sz="4177" dirty="0"/>
            </a:br>
            <a:r>
              <a:rPr lang="en-US" sz="4177" dirty="0"/>
              <a:t>	ADVANCEMENT for women in the field</a:t>
            </a:r>
            <a:endParaRPr sz="4177" dirty="0"/>
          </a:p>
        </p:txBody>
      </p:sp>
      <p:pic>
        <p:nvPicPr>
          <p:cNvPr id="145" name="Google Shape;145;p7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275" y="4492380"/>
            <a:ext cx="10677525" cy="1443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logo&#10;&#10;Description automatically generated">
            <a:extLst>
              <a:ext uri="{FF2B5EF4-FFF2-40B4-BE49-F238E27FC236}">
                <a16:creationId xmlns:a16="http://schemas.microsoft.com/office/drawing/2014/main" id="{F3FAAF57-3EF0-40BD-A041-46DFD24E47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150" y="738663"/>
            <a:ext cx="59817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2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892C0015-C130-D04C-BE00-CAC018491B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75" y="1091551"/>
            <a:ext cx="10354250" cy="541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1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371E3C1D-7294-47AC-A87E-76CBB8834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48" y="676275"/>
            <a:ext cx="10519968" cy="55054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0" descr="Map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8312" y="585174"/>
            <a:ext cx="9235376" cy="5418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FFFFFF"/>
      </a:dk1>
      <a:lt1>
        <a:sysClr val="window" lastClr="FFFFFF"/>
      </a:lt1>
      <a:dk2>
        <a:srgbClr val="FFFFFF"/>
      </a:dk2>
      <a:lt2>
        <a:srgbClr val="E7E6E6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Custom 2">
      <a:majorFont>
        <a:latin typeface="Gotham Bold"/>
        <a:ea typeface=""/>
        <a:cs typeface=""/>
      </a:majorFont>
      <a:minorFont>
        <a:latin typeface="Gotha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6859</TotalTime>
  <Words>434</Words>
  <Application>Microsoft Macintosh PowerPoint</Application>
  <PresentationFormat>Widescreen</PresentationFormat>
  <Paragraphs>80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Gotham</vt:lpstr>
      <vt:lpstr>Gotham Bold</vt:lpstr>
      <vt:lpstr>Gotham Narrow Book</vt:lpstr>
      <vt:lpstr>Office Theme</vt:lpstr>
      <vt:lpstr>PowerPoint Presentation</vt:lpstr>
      <vt:lpstr>PowerPoint Presentation</vt:lpstr>
      <vt:lpstr>PowerPoint Presentation</vt:lpstr>
      <vt:lpstr>PowerPoint Presentation</vt:lpstr>
      <vt:lpstr>     WiCyS MISSION:  Help build a strong gender-diverse cybersecurity workforce by facilitating…   RECRUITMENT  RETENTION  ADVANCEMENT for women in the field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BENEFITS Find your Wi-Sisters; Build Something Together    </vt:lpstr>
      <vt:lpstr>THINGS TO DO:   </vt:lpstr>
      <vt:lpstr>PowerPoint Presentation</vt:lpstr>
      <vt:lpstr>PowerPoint Presentation</vt:lpstr>
      <vt:lpstr>REQUIREMENTS: </vt:lpstr>
      <vt:lpstr> EXPECTATIONS: 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Stacy Mergenthaler</dc:creator>
  <cp:lastModifiedBy>Lynn Dohm</cp:lastModifiedBy>
  <cp:revision>94</cp:revision>
  <dcterms:created xsi:type="dcterms:W3CDTF">2020-02-19T19:20:53Z</dcterms:created>
  <dcterms:modified xsi:type="dcterms:W3CDTF">2022-04-11T10:14:34Z</dcterms:modified>
</cp:coreProperties>
</file>