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handoutMasterIdLst>
    <p:handoutMasterId r:id="rId51"/>
  </p:handoutMasterIdLst>
  <p:sldIdLst>
    <p:sldId id="705" r:id="rId2"/>
    <p:sldId id="266" r:id="rId3"/>
    <p:sldId id="278" r:id="rId4"/>
    <p:sldId id="686" r:id="rId5"/>
    <p:sldId id="285" r:id="rId6"/>
    <p:sldId id="280" r:id="rId7"/>
    <p:sldId id="264" r:id="rId8"/>
    <p:sldId id="265" r:id="rId9"/>
    <p:sldId id="717" r:id="rId10"/>
    <p:sldId id="690" r:id="rId11"/>
    <p:sldId id="274" r:id="rId12"/>
    <p:sldId id="288" r:id="rId13"/>
    <p:sldId id="692" r:id="rId14"/>
    <p:sldId id="665" r:id="rId15"/>
    <p:sldId id="283" r:id="rId16"/>
    <p:sldId id="682" r:id="rId17"/>
    <p:sldId id="716" r:id="rId18"/>
    <p:sldId id="718" r:id="rId19"/>
    <p:sldId id="688" r:id="rId20"/>
    <p:sldId id="689" r:id="rId21"/>
    <p:sldId id="267" r:id="rId22"/>
    <p:sldId id="259" r:id="rId23"/>
    <p:sldId id="269" r:id="rId24"/>
    <p:sldId id="270" r:id="rId25"/>
    <p:sldId id="271" r:id="rId26"/>
    <p:sldId id="272" r:id="rId27"/>
    <p:sldId id="719" r:id="rId28"/>
    <p:sldId id="273" r:id="rId29"/>
    <p:sldId id="695" r:id="rId30"/>
    <p:sldId id="720" r:id="rId31"/>
    <p:sldId id="276" r:id="rId32"/>
    <p:sldId id="277" r:id="rId33"/>
    <p:sldId id="696" r:id="rId34"/>
    <p:sldId id="279" r:id="rId35"/>
    <p:sldId id="697" r:id="rId36"/>
    <p:sldId id="723" r:id="rId37"/>
    <p:sldId id="724" r:id="rId38"/>
    <p:sldId id="722" r:id="rId39"/>
    <p:sldId id="282" r:id="rId40"/>
    <p:sldId id="698" r:id="rId41"/>
    <p:sldId id="284" r:id="rId42"/>
    <p:sldId id="699" r:id="rId43"/>
    <p:sldId id="721" r:id="rId44"/>
    <p:sldId id="287" r:id="rId45"/>
    <p:sldId id="683" r:id="rId46"/>
    <p:sldId id="289" r:id="rId47"/>
    <p:sldId id="646" r:id="rId48"/>
    <p:sldId id="708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A0C1"/>
    <a:srgbClr val="AFD350"/>
    <a:srgbClr val="01A9AA"/>
    <a:srgbClr val="C1CEAF"/>
    <a:srgbClr val="9B9EDE"/>
    <a:srgbClr val="832A94"/>
    <a:srgbClr val="0068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30" autoAdjust="0"/>
    <p:restoredTop sz="75396" autoAdjust="0"/>
  </p:normalViewPr>
  <p:slideViewPr>
    <p:cSldViewPr snapToGrid="0">
      <p:cViewPr varScale="1">
        <p:scale>
          <a:sx n="89" d="100"/>
          <a:sy n="89" d="100"/>
        </p:scale>
        <p:origin x="328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299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1779DB0-E138-492C-8D0F-F20C5C1A163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D458D8-6EA0-4D7C-840A-BB540B9C6D2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8D18B8-AD3C-4634-8651-0F1BED7CDAC7}" type="datetimeFigureOut">
              <a:rPr lang="en-US" smtClean="0"/>
              <a:t>7/11/22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076EE6-B1D9-4693-A712-C222287154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0FD1E7-A1D2-4A11-B3C4-E88E62A3A6A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915B83-6490-4047-AC8E-CD28ECAB4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6254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D4925F-A77D-7F4F-9744-1DC664B722B5}" type="datetimeFigureOut">
              <a:rPr lang="en-US" smtClean="0"/>
              <a:t>7/11/22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DF0255-9A4C-9B44-A196-A048B40D1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91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8" name="Google Shape;27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Google Shape;296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97" name="Google Shape;297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F0255-9A4C-9B44-A196-A048B40D17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797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42" name="Google Shape;14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F0255-9A4C-9B44-A196-A048B40D17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6926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5" name="Google Shape;15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F0255-9A4C-9B44-A196-A048B40D17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828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1" name="Google Shape;161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7" name="Google Shape;167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4" name="Google Shape;174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F0255-9A4C-9B44-A196-A048B40D179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372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192" name="Google Shape;19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" name="Google Shape;18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86" name="Google Shape;186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" name="Google Shape;21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6" name="Google Shape;216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3" name="Google Shape;233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" name="Google Shape;23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F0255-9A4C-9B44-A196-A048B40D17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479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500</a:t>
            </a:r>
            <a:endParaRPr dirty="0"/>
          </a:p>
        </p:txBody>
      </p:sp>
      <p:sp>
        <p:nvSpPr>
          <p:cNvPr id="251" name="Google Shape;251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F0255-9A4C-9B44-A196-A048B40D179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6165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62" name="Google Shape;26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7" name="Google Shape;26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3" name="Google Shape;273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8" name="Google Shape;278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9" name="Google Shape;279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0" name="Google Shape;290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1" name="Google Shape;291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C2D37-D772-9343-AF2B-6FCC5094B4A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372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F0255-9A4C-9B44-A196-A048B40D179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704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8" name="Google Shape;27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093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F0255-9A4C-9B44-A196-A048B40D17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127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38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5" name="Google Shape;15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4" name="Google Shape;284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6820-72A5-4C5B-9066-8ED333F5CB07}" type="datetimeFigureOut">
              <a:rPr lang="en-US" smtClean="0"/>
              <a:t>7/11/22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C1D5-0263-4553-8218-FD671F11F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088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6820-72A5-4C5B-9066-8ED333F5CB07}" type="datetimeFigureOut">
              <a:rPr lang="en-US" smtClean="0"/>
              <a:t>7/11/22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902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C1D5-0263-4553-8218-FD671F11F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88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6820-72A5-4C5B-9066-8ED333F5CB07}" type="datetimeFigureOut">
              <a:rPr lang="en-US" smtClean="0"/>
              <a:t>7/11/22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902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C1D5-0263-4553-8218-FD671F11F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42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6820-72A5-4C5B-9066-8ED333F5CB07}" type="datetimeFigureOut">
              <a:rPr lang="en-US" smtClean="0"/>
              <a:t>7/11/22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C1D5-0263-4553-8218-FD671F11F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201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6820-72A5-4C5B-9066-8ED333F5CB07}" type="datetimeFigureOut">
              <a:rPr lang="en-US" smtClean="0"/>
              <a:t>7/11/22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50" y="585787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65228"/>
            <a:ext cx="2743200" cy="365125"/>
          </a:xfrm>
        </p:spPr>
        <p:txBody>
          <a:bodyPr/>
          <a:lstStyle/>
          <a:p>
            <a:fld id="{AFB7C1D5-0263-4553-8218-FD671F11F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1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6820-72A5-4C5B-9066-8ED333F5CB07}" type="datetimeFigureOut">
              <a:rPr lang="en-US" smtClean="0"/>
              <a:t>7/11/22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902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C1D5-0263-4553-8218-FD671F11F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781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6820-72A5-4C5B-9066-8ED333F5CB07}" type="datetimeFigureOut">
              <a:rPr lang="en-US" smtClean="0"/>
              <a:t>7/11/22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C1D5-0263-4553-8218-FD671F11F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094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6820-72A5-4C5B-9066-8ED333F5CB07}" type="datetimeFigureOut">
              <a:rPr lang="en-US" smtClean="0"/>
              <a:t>7/11/22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902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C1D5-0263-4553-8218-FD671F11F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010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6820-72A5-4C5B-9066-8ED333F5CB07}" type="datetimeFigureOut">
              <a:rPr lang="en-US" smtClean="0"/>
              <a:t>7/11/22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902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C1D5-0263-4553-8218-FD671F11F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4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6820-72A5-4C5B-9066-8ED333F5CB07}" type="datetimeFigureOut">
              <a:rPr lang="en-US" smtClean="0"/>
              <a:t>7/11/22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902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C1D5-0263-4553-8218-FD671F11F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975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6820-72A5-4C5B-9066-8ED333F5CB07}" type="datetimeFigureOut">
              <a:rPr lang="en-US" smtClean="0"/>
              <a:t>7/11/22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902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C1D5-0263-4553-8218-FD671F11F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234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ape, arrow&#10;&#10;Description automatically generated">
            <a:extLst>
              <a:ext uri="{FF2B5EF4-FFF2-40B4-BE49-F238E27FC236}">
                <a16:creationId xmlns:a16="http://schemas.microsoft.com/office/drawing/2014/main" id="{0DBF079F-FEA7-4B78-9D0C-D6243A55FA0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9600"/>
            <a:ext cx="12192000" cy="76104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A6820-72A5-4C5B-9066-8ED333F5CB07}" type="datetimeFigureOut">
              <a:rPr lang="en-US" smtClean="0"/>
              <a:t>7/11/22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7C1D5-0263-4553-8218-FD671F11F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844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lynn@wicys.or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BC4AE0-72EB-9D4A-B77A-5D3583880C4F}"/>
              </a:ext>
            </a:extLst>
          </p:cNvPr>
          <p:cNvSpPr txBox="1"/>
          <p:nvPr/>
        </p:nvSpPr>
        <p:spPr>
          <a:xfrm>
            <a:off x="1196120" y="4124993"/>
            <a:ext cx="97997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Women in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CyberSecurity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(WiCyS)</a:t>
            </a:r>
          </a:p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Global Nonprofit Organization</a:t>
            </a:r>
          </a:p>
          <a:p>
            <a:pPr algn="ctr"/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www.wicys.org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89224D-F0BC-0B45-963C-10F39F0504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734" y="533162"/>
            <a:ext cx="8026532" cy="327235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DF5966-B98A-154A-BF47-9C30904706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774" y="134470"/>
            <a:ext cx="48584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67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54814" y="461012"/>
            <a:ext cx="5482371" cy="5935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32" descr="Graphical user interface, text, appli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98650" y="1389265"/>
            <a:ext cx="8753475" cy="598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D165284-1EBE-E446-B089-8DCBA0122D88}"/>
              </a:ext>
            </a:extLst>
          </p:cNvPr>
          <p:cNvSpPr txBox="1"/>
          <p:nvPr/>
        </p:nvSpPr>
        <p:spPr>
          <a:xfrm>
            <a:off x="806824" y="4613992"/>
            <a:ext cx="107813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>
                <a:latin typeface="Calibri" panose="020F0502020204030204" pitchFamily="34" charset="0"/>
                <a:cs typeface="Calibri" panose="020F0502020204030204" pitchFamily="34" charset="0"/>
              </a:rPr>
              <a:t>March 16-18, 2023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Student Scholarship, Faculty Lodging Grants, and Fellowship Award applications open in August/Sept ‘22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Call for Participation and Poster Sessions in August/Sept ‘22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16C2278-E788-A245-B7D8-A0D7023312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266" y="679446"/>
            <a:ext cx="7148733" cy="481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314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3FF0070-200C-CC4F-8A1E-DA8C9AD77C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250" y="1417096"/>
            <a:ext cx="7683500" cy="3556000"/>
          </a:xfrm>
        </p:spPr>
      </p:pic>
    </p:spTree>
    <p:extLst>
      <p:ext uri="{BB962C8B-B14F-4D97-AF65-F5344CB8AC3E}">
        <p14:creationId xmlns:p14="http://schemas.microsoft.com/office/powerpoint/2010/main" val="25941083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"/>
          <p:cNvSpPr txBox="1">
            <a:spLocks noGrp="1"/>
          </p:cNvSpPr>
          <p:nvPr>
            <p:ph type="title"/>
          </p:nvPr>
        </p:nvSpPr>
        <p:spPr>
          <a:xfrm>
            <a:off x="838200" y="28199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894"/>
              </a:buClr>
              <a:buSzPct val="105319"/>
              <a:buFont typeface="Arial"/>
              <a:buNone/>
            </a:pPr>
            <a:br>
              <a:rPr lang="en-US" b="1" u="sng">
                <a:solidFill>
                  <a:srgbClr val="9B9EDE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b="1" u="sng">
                <a:solidFill>
                  <a:srgbClr val="9B9EDE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b="1" u="sng">
                <a:solidFill>
                  <a:srgbClr val="9B9EDE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b="1" u="sng">
                <a:solidFill>
                  <a:srgbClr val="9B9EDE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b="1" u="sng">
                <a:solidFill>
                  <a:srgbClr val="9B9EDE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5300" b="1" u="sng"/>
              <a:t>WiCyS MISSION:</a:t>
            </a:r>
            <a:br>
              <a:rPr lang="en-US" sz="5300" b="1" u="sng"/>
            </a:br>
            <a:br>
              <a:rPr lang="en-US"/>
            </a:br>
            <a:r>
              <a:rPr lang="en-US" sz="4177"/>
              <a:t>Help build a strong gender-diverse cybersecurity workforce by facilitating… </a:t>
            </a:r>
            <a:br>
              <a:rPr lang="en-US" sz="4177"/>
            </a:br>
            <a:r>
              <a:rPr lang="en-US" sz="4177"/>
              <a:t>	RECRUITMENT</a:t>
            </a:r>
            <a:br>
              <a:rPr lang="en-US" sz="4177"/>
            </a:br>
            <a:r>
              <a:rPr lang="en-US" sz="4177"/>
              <a:t>	RETENTION</a:t>
            </a:r>
            <a:br>
              <a:rPr lang="en-US" sz="4177"/>
            </a:br>
            <a:r>
              <a:rPr lang="en-US" sz="4177"/>
              <a:t>	ADVANCEMENT for women in the field</a:t>
            </a:r>
            <a:endParaRPr sz="4177"/>
          </a:p>
        </p:txBody>
      </p:sp>
      <p:pic>
        <p:nvPicPr>
          <p:cNvPr id="145" name="Google Shape;145;p7" descr="A picture containing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6275" y="4492380"/>
            <a:ext cx="10677525" cy="1443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logo&#10;&#10;Description automatically generated">
            <a:extLst>
              <a:ext uri="{FF2B5EF4-FFF2-40B4-BE49-F238E27FC236}">
                <a16:creationId xmlns:a16="http://schemas.microsoft.com/office/drawing/2014/main" id="{F3FAAF57-3EF0-40BD-A041-46DFD24E47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150" y="738663"/>
            <a:ext cx="598170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22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371E3C1D-7294-47AC-A87E-76CBB88346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48" y="676275"/>
            <a:ext cx="10519968" cy="55054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pie chart&#10;&#10;Description automatically generated">
            <a:extLst>
              <a:ext uri="{FF2B5EF4-FFF2-40B4-BE49-F238E27FC236}">
                <a16:creationId xmlns:a16="http://schemas.microsoft.com/office/drawing/2014/main" id="{29471542-B112-E976-F906-BE7E025A8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34" y="823317"/>
            <a:ext cx="10422731" cy="521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7055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719C70-A6E6-9E23-814F-482826761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310" y="719955"/>
            <a:ext cx="9235379" cy="541808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1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786635" y="670560"/>
            <a:ext cx="8618729" cy="4848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611AF7-9F66-3E3E-A2F5-C3FAC5F87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314" y="763522"/>
            <a:ext cx="5687392" cy="56873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A664A6-C903-7B5D-60E9-67B7DA2E6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8296" y="763522"/>
            <a:ext cx="5687392" cy="568739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FB8709EE-BE7B-4281-9226-35668F9288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77" y="727646"/>
            <a:ext cx="10323646" cy="54027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BB06B5-6346-AA87-8363-0B7B2D618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875" y="719638"/>
            <a:ext cx="10354250" cy="541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215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14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6080" y="418860"/>
            <a:ext cx="6999839" cy="42338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992384-0FE0-014D-99E9-C7F131135F46}"/>
              </a:ext>
            </a:extLst>
          </p:cNvPr>
          <p:cNvSpPr txBox="1"/>
          <p:nvPr/>
        </p:nvSpPr>
        <p:spPr>
          <a:xfrm>
            <a:off x="1967419" y="5082988"/>
            <a:ext cx="82571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Applications Open: July 20, 2022</a:t>
            </a:r>
          </a:p>
          <a:p>
            <a:pPr algn="ctr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15" descr="A picture containing timeli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5642" y="589736"/>
            <a:ext cx="8980715" cy="6028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16" descr="A picture containing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4588" y="541750"/>
            <a:ext cx="8602824" cy="577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17" descr="Graphical user interface, text, application, chat or text messag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3257" y="774264"/>
            <a:ext cx="10145486" cy="5309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CD37363-E3DC-704E-9315-989498664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01" y="0"/>
            <a:ext cx="5448923" cy="6708036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862083-6F50-6A4A-BF8E-3A63F96BF23F}"/>
              </a:ext>
            </a:extLst>
          </p:cNvPr>
          <p:cNvSpPr txBox="1"/>
          <p:nvPr/>
        </p:nvSpPr>
        <p:spPr>
          <a:xfrm>
            <a:off x="5114030" y="1830524"/>
            <a:ext cx="82571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Website Views: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25K+ </a:t>
            </a:r>
          </a:p>
          <a:p>
            <a:pPr algn="ctr"/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Applicants: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1.6K+</a:t>
            </a:r>
          </a:p>
          <a:p>
            <a:pPr algn="ctr"/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Final Recipients of </a:t>
            </a:r>
          </a:p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Advanced Certifications: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55</a:t>
            </a:r>
          </a:p>
        </p:txBody>
      </p:sp>
    </p:spTree>
    <p:extLst>
      <p:ext uri="{BB962C8B-B14F-4D97-AF65-F5344CB8AC3E}">
        <p14:creationId xmlns:p14="http://schemas.microsoft.com/office/powerpoint/2010/main" val="29548478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18" descr="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1224" y="623545"/>
            <a:ext cx="7709551" cy="42442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00E7AA-D5EF-F54C-9164-2D6E1BBC2738}"/>
              </a:ext>
            </a:extLst>
          </p:cNvPr>
          <p:cNvSpPr txBox="1"/>
          <p:nvPr/>
        </p:nvSpPr>
        <p:spPr>
          <a:xfrm>
            <a:off x="1967419" y="5082988"/>
            <a:ext cx="825716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Applications Open for all WiCyS Members</a:t>
            </a:r>
          </a:p>
          <a:p>
            <a:pPr algn="ctr"/>
            <a:r>
              <a:rPr lang="en-US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(prioritizing veterans and military spouses)</a:t>
            </a:r>
          </a:p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SUMMER 2022 </a:t>
            </a:r>
          </a:p>
          <a:p>
            <a:pPr algn="ctr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19" descr="Graphical user interfac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9924" y="201385"/>
            <a:ext cx="9682844" cy="64552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8B40F23-BB47-4FDF-B8F2-BF10062AB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38150"/>
            <a:ext cx="11430000" cy="5981700"/>
          </a:xfrm>
          <a:prstGeom prst="rect">
            <a:avLst/>
          </a:prstGeom>
        </p:spPr>
      </p:pic>
      <p:sp>
        <p:nvSpPr>
          <p:cNvPr id="10" name="16-Point Star 9">
            <a:extLst>
              <a:ext uri="{FF2B5EF4-FFF2-40B4-BE49-F238E27FC236}">
                <a16:creationId xmlns:a16="http://schemas.microsoft.com/office/drawing/2014/main" id="{8308D9A2-5618-FB4E-847B-E1504850867D}"/>
              </a:ext>
            </a:extLst>
          </p:cNvPr>
          <p:cNvSpPr/>
          <p:nvPr/>
        </p:nvSpPr>
        <p:spPr>
          <a:xfrm>
            <a:off x="9078174" y="-167951"/>
            <a:ext cx="2414492" cy="2081203"/>
          </a:xfrm>
          <a:prstGeom prst="star16">
            <a:avLst/>
          </a:prstGeom>
          <a:solidFill>
            <a:srgbClr val="812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99" dirty="0">
                <a:solidFill>
                  <a:schemeClr val="bg1"/>
                </a:solidFill>
                <a:latin typeface="Gotham Narrow Book" pitchFamily="50" charset="0"/>
                <a:cs typeface="Arial Black" panose="020B0604020202020204" pitchFamily="34" charset="0"/>
              </a:rPr>
              <a:t>5.6K+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Gotham Narrow Book" pitchFamily="50" charset="0"/>
                <a:cs typeface="Arial" panose="020B0604020202020204" pitchFamily="34" charset="0"/>
              </a:rPr>
              <a:t>members</a:t>
            </a:r>
          </a:p>
        </p:txBody>
      </p:sp>
    </p:spTree>
    <p:extLst>
      <p:ext uri="{BB962C8B-B14F-4D97-AF65-F5344CB8AC3E}">
        <p14:creationId xmlns:p14="http://schemas.microsoft.com/office/powerpoint/2010/main" val="30074204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BF68F1-2AD2-2245-A474-EAB2DE3F0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43" y="739588"/>
            <a:ext cx="9411514" cy="492535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1" descr="Tab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3900" y="617601"/>
            <a:ext cx="10744200" cy="5622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22" descr="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3900" y="523155"/>
            <a:ext cx="10744200" cy="5622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23" descr="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2475" y="261036"/>
            <a:ext cx="10687050" cy="3733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C4D337-ABF7-2C43-8A2F-EEC739E65751}"/>
              </a:ext>
            </a:extLst>
          </p:cNvPr>
          <p:cNvSpPr txBox="1"/>
          <p:nvPr/>
        </p:nvSpPr>
        <p:spPr>
          <a:xfrm>
            <a:off x="1967419" y="4303455"/>
            <a:ext cx="82571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Pilot Program:</a:t>
            </a:r>
          </a:p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320 applicants, 235 assessments,</a:t>
            </a:r>
          </a:p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9 open roles, 29 shortlisted</a:t>
            </a:r>
          </a:p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Partners commit: August 3</a:t>
            </a:r>
          </a:p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Applications Open: August 24 – September 7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278488" y="456958"/>
            <a:ext cx="5635024" cy="5635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25" descr="A picture containing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58063" y="612562"/>
            <a:ext cx="8275873" cy="43897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26FC19-791A-FD4B-A0DB-CDA566FE4A5F}"/>
              </a:ext>
            </a:extLst>
          </p:cNvPr>
          <p:cNvSpPr txBox="1"/>
          <p:nvPr/>
        </p:nvSpPr>
        <p:spPr>
          <a:xfrm>
            <a:off x="1819501" y="5460608"/>
            <a:ext cx="82571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COHORT Enrollments: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500 Participants</a:t>
            </a:r>
          </a:p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Cyber FastTrack Participants: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171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15EC9F2-C226-6C8D-5E36-971329F93CF1}"/>
              </a:ext>
            </a:extLst>
          </p:cNvPr>
          <p:cNvSpPr txBox="1"/>
          <p:nvPr/>
        </p:nvSpPr>
        <p:spPr>
          <a:xfrm>
            <a:off x="1967418" y="5590529"/>
            <a:ext cx="82571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Community Colleges Request Funding </a:t>
            </a:r>
          </a:p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until July 8, 2022 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659EC6-5111-717D-9152-755B403E4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468" y="354412"/>
            <a:ext cx="9041062" cy="508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5846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7BA759-BE5D-AC4C-F13A-D8B3AB827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224" y="805647"/>
            <a:ext cx="10025551" cy="524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796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4EE931-9DFB-1C7D-D1C8-270510BB0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6044" y="536825"/>
            <a:ext cx="8339912" cy="43645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11B17F-4844-C582-F95A-21FA0D237452}"/>
              </a:ext>
            </a:extLst>
          </p:cNvPr>
          <p:cNvSpPr txBox="1"/>
          <p:nvPr/>
        </p:nvSpPr>
        <p:spPr>
          <a:xfrm>
            <a:off x="1819501" y="5460608"/>
            <a:ext cx="82571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WiCyS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Contributions: $70K in support</a:t>
            </a:r>
          </a:p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Funding: 62 grants, $37,138 awarded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5418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29" descr="Timeli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338" y="80682"/>
            <a:ext cx="10127323" cy="529996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381988-F0C6-2FC8-F369-2DC6CAFC824E}"/>
              </a:ext>
            </a:extLst>
          </p:cNvPr>
          <p:cNvSpPr txBox="1"/>
          <p:nvPr/>
        </p:nvSpPr>
        <p:spPr>
          <a:xfrm>
            <a:off x="1819501" y="5460608"/>
            <a:ext cx="82571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As of May 2022:</a:t>
            </a:r>
          </a:p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Resumes: 853+ </a:t>
            </a:r>
          </a:p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Strategic Partners: 57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3230139" y="206061"/>
            <a:ext cx="60960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-US" sz="6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2014 vs. 2022</a:t>
            </a:r>
            <a:endParaRPr sz="6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4"/>
          <p:cNvSpPr txBox="1"/>
          <p:nvPr/>
        </p:nvSpPr>
        <p:spPr>
          <a:xfrm>
            <a:off x="884645" y="5507529"/>
            <a:ext cx="232019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AFD350"/>
                </a:solidFill>
                <a:latin typeface="Arial"/>
                <a:ea typeface="Arial"/>
                <a:cs typeface="Arial"/>
                <a:sym typeface="Arial"/>
              </a:rPr>
              <a:t>*Frost and Sullivan, 2013</a:t>
            </a:r>
            <a:endParaRPr/>
          </a:p>
        </p:txBody>
      </p:sp>
      <p:sp>
        <p:nvSpPr>
          <p:cNvPr id="113" name="Google Shape;113;p4"/>
          <p:cNvSpPr txBox="1"/>
          <p:nvPr/>
        </p:nvSpPr>
        <p:spPr>
          <a:xfrm>
            <a:off x="3269288" y="5507529"/>
            <a:ext cx="241358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68A0C1"/>
                </a:solidFill>
                <a:latin typeface="Arial"/>
                <a:ea typeface="Arial"/>
                <a:cs typeface="Arial"/>
                <a:sym typeface="Arial"/>
              </a:rPr>
              <a:t>*Cybersecurity Ventures</a:t>
            </a:r>
            <a:endParaRPr/>
          </a:p>
        </p:txBody>
      </p:sp>
      <p:sp>
        <p:nvSpPr>
          <p:cNvPr id="114" name="Google Shape;114;p4"/>
          <p:cNvSpPr txBox="1"/>
          <p:nvPr/>
        </p:nvSpPr>
        <p:spPr>
          <a:xfrm>
            <a:off x="2193459" y="1433036"/>
            <a:ext cx="232019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2014</a:t>
            </a:r>
            <a:endParaRPr sz="4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4"/>
          <p:cNvSpPr/>
          <p:nvPr/>
        </p:nvSpPr>
        <p:spPr>
          <a:xfrm>
            <a:off x="1029807" y="4788261"/>
            <a:ext cx="2029871" cy="636703"/>
          </a:xfrm>
          <a:prstGeom prst="rect">
            <a:avLst/>
          </a:prstGeom>
          <a:solidFill>
            <a:srgbClr val="AFD350"/>
          </a:solidFill>
          <a:ln w="12700" cap="flat" cmpd="sng">
            <a:solidFill>
              <a:srgbClr val="BABAB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Women in cybersecurity</a:t>
            </a:r>
            <a:endParaRPr/>
          </a:p>
        </p:txBody>
      </p:sp>
      <p:sp>
        <p:nvSpPr>
          <p:cNvPr id="116" name="Google Shape;116;p4"/>
          <p:cNvSpPr txBox="1"/>
          <p:nvPr/>
        </p:nvSpPr>
        <p:spPr>
          <a:xfrm>
            <a:off x="884645" y="4195964"/>
            <a:ext cx="232019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AFD350"/>
                </a:solidFill>
                <a:latin typeface="Arial"/>
                <a:ea typeface="Arial"/>
                <a:cs typeface="Arial"/>
                <a:sym typeface="Arial"/>
              </a:rPr>
              <a:t>11%</a:t>
            </a:r>
            <a:endParaRPr sz="1600" b="1" i="0" u="none" strike="noStrike" cap="none">
              <a:solidFill>
                <a:srgbClr val="AFD3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4"/>
          <p:cNvSpPr/>
          <p:nvPr/>
        </p:nvSpPr>
        <p:spPr>
          <a:xfrm>
            <a:off x="3498720" y="4076246"/>
            <a:ext cx="2029871" cy="1391299"/>
          </a:xfrm>
          <a:prstGeom prst="rect">
            <a:avLst/>
          </a:prstGeom>
          <a:solidFill>
            <a:srgbClr val="68A0C1"/>
          </a:solidFill>
          <a:ln w="12700" cap="flat" cmpd="sng">
            <a:solidFill>
              <a:srgbClr val="BABAB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Unfilled Cybersecurity Roles</a:t>
            </a:r>
            <a:endParaRPr/>
          </a:p>
        </p:txBody>
      </p:sp>
      <p:sp>
        <p:nvSpPr>
          <p:cNvPr id="118" name="Google Shape;118;p4"/>
          <p:cNvSpPr txBox="1"/>
          <p:nvPr/>
        </p:nvSpPr>
        <p:spPr>
          <a:xfrm>
            <a:off x="3278501" y="3519704"/>
            <a:ext cx="241358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68A0C1"/>
                </a:solidFill>
                <a:latin typeface="Arial"/>
                <a:ea typeface="Arial"/>
                <a:cs typeface="Arial"/>
                <a:sym typeface="Arial"/>
              </a:rPr>
              <a:t>1 Million</a:t>
            </a:r>
            <a:endParaRPr sz="1600" b="1" i="0" u="none" strike="noStrike" cap="none">
              <a:solidFill>
                <a:srgbClr val="68A0C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4"/>
          <p:cNvSpPr txBox="1"/>
          <p:nvPr/>
        </p:nvSpPr>
        <p:spPr>
          <a:xfrm>
            <a:off x="7722363" y="1239471"/>
            <a:ext cx="232019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2022</a:t>
            </a:r>
            <a:endParaRPr sz="2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4"/>
          <p:cNvSpPr txBox="1"/>
          <p:nvPr/>
        </p:nvSpPr>
        <p:spPr>
          <a:xfrm>
            <a:off x="6514557" y="5507529"/>
            <a:ext cx="232019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AFD350"/>
                </a:solidFill>
                <a:latin typeface="Arial"/>
                <a:ea typeface="Arial"/>
                <a:cs typeface="Arial"/>
                <a:sym typeface="Arial"/>
              </a:rPr>
              <a:t>*(ISC)2, 2019</a:t>
            </a:r>
            <a:endParaRPr/>
          </a:p>
        </p:txBody>
      </p:sp>
      <p:sp>
        <p:nvSpPr>
          <p:cNvPr id="121" name="Google Shape;121;p4"/>
          <p:cNvSpPr txBox="1"/>
          <p:nvPr/>
        </p:nvSpPr>
        <p:spPr>
          <a:xfrm>
            <a:off x="9084257" y="5507529"/>
            <a:ext cx="241358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68A0C1"/>
                </a:solidFill>
                <a:latin typeface="Arial"/>
                <a:ea typeface="Arial"/>
                <a:cs typeface="Arial"/>
                <a:sym typeface="Arial"/>
              </a:rPr>
              <a:t>*Cybersecurity Ventures</a:t>
            </a:r>
            <a:endParaRPr/>
          </a:p>
        </p:txBody>
      </p:sp>
      <p:sp>
        <p:nvSpPr>
          <p:cNvPr id="122" name="Google Shape;122;p4"/>
          <p:cNvSpPr/>
          <p:nvPr/>
        </p:nvSpPr>
        <p:spPr>
          <a:xfrm>
            <a:off x="6735380" y="4295513"/>
            <a:ext cx="1973967" cy="1157315"/>
          </a:xfrm>
          <a:prstGeom prst="rect">
            <a:avLst/>
          </a:prstGeom>
          <a:solidFill>
            <a:srgbClr val="AFD350"/>
          </a:solidFill>
          <a:ln w="12700" cap="flat" cmpd="sng">
            <a:solidFill>
              <a:srgbClr val="BABAB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Women in cybersecurity</a:t>
            </a:r>
            <a:endParaRPr/>
          </a:p>
        </p:txBody>
      </p:sp>
      <p:sp>
        <p:nvSpPr>
          <p:cNvPr id="123" name="Google Shape;123;p4"/>
          <p:cNvSpPr txBox="1"/>
          <p:nvPr/>
        </p:nvSpPr>
        <p:spPr>
          <a:xfrm>
            <a:off x="6514557" y="3703216"/>
            <a:ext cx="232019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AFD350"/>
                </a:solidFill>
                <a:latin typeface="Arial"/>
                <a:ea typeface="Arial"/>
                <a:cs typeface="Arial"/>
                <a:sym typeface="Arial"/>
              </a:rPr>
              <a:t>24%</a:t>
            </a:r>
            <a:endParaRPr/>
          </a:p>
        </p:txBody>
      </p:sp>
      <p:sp>
        <p:nvSpPr>
          <p:cNvPr id="124" name="Google Shape;124;p4"/>
          <p:cNvSpPr/>
          <p:nvPr/>
        </p:nvSpPr>
        <p:spPr>
          <a:xfrm>
            <a:off x="9292121" y="2549520"/>
            <a:ext cx="2029872" cy="2934391"/>
          </a:xfrm>
          <a:prstGeom prst="rect">
            <a:avLst/>
          </a:prstGeom>
          <a:solidFill>
            <a:srgbClr val="68A0C1"/>
          </a:solidFill>
          <a:ln w="12700" cap="flat" cmpd="sng">
            <a:solidFill>
              <a:srgbClr val="BABAB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rPr>
              <a:t>Unfilled Cybersecurity Roles</a:t>
            </a:r>
            <a:endParaRPr/>
          </a:p>
        </p:txBody>
      </p:sp>
      <p:sp>
        <p:nvSpPr>
          <p:cNvPr id="125" name="Google Shape;125;p4"/>
          <p:cNvSpPr txBox="1"/>
          <p:nvPr/>
        </p:nvSpPr>
        <p:spPr>
          <a:xfrm>
            <a:off x="9071699" y="1957223"/>
            <a:ext cx="241358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68A0C1"/>
                </a:solidFill>
                <a:latin typeface="Arial"/>
                <a:ea typeface="Arial"/>
                <a:cs typeface="Arial"/>
                <a:sym typeface="Arial"/>
              </a:rPr>
              <a:t>3.5 Million</a:t>
            </a:r>
            <a:endParaRPr sz="1600" b="1" i="0" u="none" strike="noStrike" cap="none">
              <a:solidFill>
                <a:srgbClr val="68A0C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919AFC7-3C24-81D0-0F2C-A4F76B7BA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30" y="411400"/>
            <a:ext cx="9931340" cy="6035199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31" descr="Graphical user interface, appli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8207" y="779016"/>
            <a:ext cx="10127325" cy="52999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9623" y="7814"/>
            <a:ext cx="8992754" cy="470620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C482E5-693C-2449-AD40-40E46F211BA5}"/>
              </a:ext>
            </a:extLst>
          </p:cNvPr>
          <p:cNvSpPr txBox="1"/>
          <p:nvPr/>
        </p:nvSpPr>
        <p:spPr>
          <a:xfrm>
            <a:off x="537410" y="4714022"/>
            <a:ext cx="111171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Tier 1: 723 Registrants</a:t>
            </a:r>
          </a:p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Website Views: 6,942</a:t>
            </a:r>
          </a:p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News Release Reach: 77M potential audience, 94 total pickup, 812 total engagement actions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9204DF-8B2D-B369-16F4-976A18506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561" y="318972"/>
            <a:ext cx="9536878" cy="49909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A839C1-0F79-EF39-5205-EF86B8A0300D}"/>
              </a:ext>
            </a:extLst>
          </p:cNvPr>
          <p:cNvSpPr txBox="1"/>
          <p:nvPr/>
        </p:nvSpPr>
        <p:spPr>
          <a:xfrm>
            <a:off x="537410" y="5596338"/>
            <a:ext cx="11117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Tier 2: 37 participants </a:t>
            </a:r>
          </a:p>
        </p:txBody>
      </p:sp>
    </p:spTree>
    <p:extLst>
      <p:ext uri="{BB962C8B-B14F-4D97-AF65-F5344CB8AC3E}">
        <p14:creationId xmlns:p14="http://schemas.microsoft.com/office/powerpoint/2010/main" val="31827412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444E77-CE9B-CCD6-58A1-913F63EFB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835" y="963490"/>
            <a:ext cx="9422330" cy="4931019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735865A4-4D01-FF44-A594-5AB153BC4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174" y="929927"/>
            <a:ext cx="7239652" cy="409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7606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BD4D94A-4B62-8548-8544-5010E9AF1B29}"/>
              </a:ext>
            </a:extLst>
          </p:cNvPr>
          <p:cNvSpPr txBox="1">
            <a:spLocks/>
          </p:cNvSpPr>
          <p:nvPr/>
        </p:nvSpPr>
        <p:spPr>
          <a:xfrm>
            <a:off x="1406423" y="50690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>
                <a:solidFill>
                  <a:schemeClr val="bg2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And as one woman rises, let’s give the grace and space for others to rise as well! 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BD9124F-F92A-4802-9D61-CDDE38BCC9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07" y="1763501"/>
            <a:ext cx="10201275" cy="31242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FB553A-E128-4776-B381-3695E930EA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93599"/>
            <a:ext cx="11430000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339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60EC7D8F-AB62-4654-ADE7-0C820728C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8025" y="936433"/>
            <a:ext cx="5011113" cy="51228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AAD798-3FD2-4F07-A168-4701BD2D625B}"/>
              </a:ext>
            </a:extLst>
          </p:cNvPr>
          <p:cNvSpPr txBox="1"/>
          <p:nvPr/>
        </p:nvSpPr>
        <p:spPr>
          <a:xfrm>
            <a:off x="2443909" y="1489735"/>
            <a:ext cx="19720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21K+</a:t>
            </a:r>
            <a:br>
              <a:rPr lang="en-US" b="1" dirty="0">
                <a:solidFill>
                  <a:schemeClr val="bg2">
                    <a:lumMod val="10000"/>
                  </a:schemeClr>
                </a:solidFill>
                <a:latin typeface="+mj-lt"/>
              </a:rPr>
            </a:b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Newsletter Subscribers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7562ED-1F9B-4B25-A507-CEC0C43C0080}"/>
              </a:ext>
            </a:extLst>
          </p:cNvPr>
          <p:cNvSpPr txBox="1"/>
          <p:nvPr/>
        </p:nvSpPr>
        <p:spPr>
          <a:xfrm>
            <a:off x="3920170" y="2566257"/>
            <a:ext cx="1322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46</a:t>
            </a:r>
          </a:p>
          <a:p>
            <a:pPr algn="ctr"/>
            <a:r>
              <a:rPr lang="en-US" sz="1400" b="1" dirty="0">
                <a:latin typeface="+mj-lt"/>
              </a:rPr>
              <a:t>Affiliates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E5AE02-383B-4B18-B421-3B70121D8CC5}"/>
              </a:ext>
            </a:extLst>
          </p:cNvPr>
          <p:cNvSpPr txBox="1"/>
          <p:nvPr/>
        </p:nvSpPr>
        <p:spPr>
          <a:xfrm>
            <a:off x="1381886" y="2281059"/>
            <a:ext cx="132202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18K+</a:t>
            </a:r>
          </a:p>
          <a:p>
            <a:pPr algn="ctr"/>
            <a:r>
              <a:rPr lang="en-US" sz="1400" b="1" dirty="0">
                <a:latin typeface="+mj-lt"/>
              </a:rPr>
              <a:t>Webinar Subscribers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0C6B01-3E97-4B99-8ECB-9A0AEE31E9BE}"/>
              </a:ext>
            </a:extLst>
          </p:cNvPr>
          <p:cNvSpPr txBox="1"/>
          <p:nvPr/>
        </p:nvSpPr>
        <p:spPr>
          <a:xfrm>
            <a:off x="4371862" y="3867151"/>
            <a:ext cx="1322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5.6K+</a:t>
            </a:r>
          </a:p>
          <a:p>
            <a:pPr algn="ctr"/>
            <a:r>
              <a:rPr lang="en-US" sz="1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Members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99AF8E-1933-4846-AF69-6497E9222007}"/>
              </a:ext>
            </a:extLst>
          </p:cNvPr>
          <p:cNvSpPr txBox="1"/>
          <p:nvPr/>
        </p:nvSpPr>
        <p:spPr>
          <a:xfrm>
            <a:off x="548735" y="3552939"/>
            <a:ext cx="132202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167</a:t>
            </a:r>
          </a:p>
          <a:p>
            <a:pPr algn="ctr"/>
            <a:r>
              <a:rPr lang="en-US" sz="14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Student Chapters</a:t>
            </a:r>
          </a:p>
        </p:txBody>
      </p:sp>
      <p:pic>
        <p:nvPicPr>
          <p:cNvPr id="23" name="Picture 22" descr="White text on a black background&#10;&#10;Description automatically generated">
            <a:extLst>
              <a:ext uri="{FF2B5EF4-FFF2-40B4-BE49-F238E27FC236}">
                <a16:creationId xmlns:a16="http://schemas.microsoft.com/office/drawing/2014/main" id="{C31F6A20-8A21-47DC-A6D3-916703271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283" y="506131"/>
            <a:ext cx="4695825" cy="1295400"/>
          </a:xfrm>
          <a:prstGeom prst="rect">
            <a:avLst/>
          </a:prstGeom>
        </p:spPr>
      </p:pic>
      <p:pic>
        <p:nvPicPr>
          <p:cNvPr id="25" name="Picture 2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350D0295-B58B-45FB-9377-5FA91529CF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454" y="2413065"/>
            <a:ext cx="5686425" cy="43434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994A076-F69C-47E6-8042-09CF7101ED7A}"/>
              </a:ext>
            </a:extLst>
          </p:cNvPr>
          <p:cNvSpPr txBox="1"/>
          <p:nvPr/>
        </p:nvSpPr>
        <p:spPr>
          <a:xfrm>
            <a:off x="6599104" y="3904803"/>
            <a:ext cx="6242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5.8K+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952DACA-E02B-4FD9-AAFB-95E2D6808C08}"/>
              </a:ext>
            </a:extLst>
          </p:cNvPr>
          <p:cNvSpPr txBox="1"/>
          <p:nvPr/>
        </p:nvSpPr>
        <p:spPr>
          <a:xfrm>
            <a:off x="7665905" y="3565451"/>
            <a:ext cx="6242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8.4K+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030C58-9F50-4D62-8726-01B93FAAD061}"/>
              </a:ext>
            </a:extLst>
          </p:cNvPr>
          <p:cNvSpPr txBox="1"/>
          <p:nvPr/>
        </p:nvSpPr>
        <p:spPr>
          <a:xfrm>
            <a:off x="8625721" y="3195100"/>
            <a:ext cx="7948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+mj-lt"/>
              </a:rPr>
              <a:t>17.9K+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1AE281E-AA87-4BB4-B30F-09A625D6C38F}"/>
              </a:ext>
            </a:extLst>
          </p:cNvPr>
          <p:cNvSpPr txBox="1"/>
          <p:nvPr/>
        </p:nvSpPr>
        <p:spPr>
          <a:xfrm>
            <a:off x="9759916" y="4142372"/>
            <a:ext cx="6242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5.5K+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5698D58-E460-40EA-B783-5AD8E74EF147}"/>
              </a:ext>
            </a:extLst>
          </p:cNvPr>
          <p:cNvSpPr txBox="1"/>
          <p:nvPr/>
        </p:nvSpPr>
        <p:spPr>
          <a:xfrm>
            <a:off x="10720418" y="2681168"/>
            <a:ext cx="748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41.8K+</a:t>
            </a:r>
          </a:p>
        </p:txBody>
      </p:sp>
    </p:spTree>
    <p:extLst>
      <p:ext uri="{BB962C8B-B14F-4D97-AF65-F5344CB8AC3E}">
        <p14:creationId xmlns:p14="http://schemas.microsoft.com/office/powerpoint/2010/main" val="17076211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18" descr="Logo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4207" y="1008529"/>
            <a:ext cx="8043586" cy="165635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BC4AE0-72EB-9D4A-B77A-5D3583880C4F}"/>
              </a:ext>
            </a:extLst>
          </p:cNvPr>
          <p:cNvSpPr txBox="1"/>
          <p:nvPr/>
        </p:nvSpPr>
        <p:spPr>
          <a:xfrm>
            <a:off x="1196120" y="2901311"/>
            <a:ext cx="97997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lynn@wicys.org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TWITTER: @lynn_dohm</a:t>
            </a:r>
          </a:p>
          <a:p>
            <a:pPr algn="ctr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wicys.org</a:t>
            </a:r>
          </a:p>
          <a:p>
            <a:pPr algn="ctr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618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ebsite&#10;&#10;Description automatically generated">
            <a:extLst>
              <a:ext uri="{FF2B5EF4-FFF2-40B4-BE49-F238E27FC236}">
                <a16:creationId xmlns:a16="http://schemas.microsoft.com/office/drawing/2014/main" id="{61F5F5DF-F08A-4216-88F6-7928F756F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91891"/>
            <a:ext cx="1143000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543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6" descr="Timeli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9651" y="865809"/>
            <a:ext cx="11452698" cy="53434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3291" y="722896"/>
            <a:ext cx="5353403" cy="1180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9058" y="3021821"/>
            <a:ext cx="5257992" cy="1180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9058" y="5229339"/>
            <a:ext cx="5281870" cy="1473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71584" y="467925"/>
            <a:ext cx="4921357" cy="1392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95221" y="2315914"/>
            <a:ext cx="4921356" cy="2317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95221" y="5229339"/>
            <a:ext cx="4938214" cy="1473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72224" y="149343"/>
            <a:ext cx="5353403" cy="604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657686" y="-53728"/>
            <a:ext cx="4958891" cy="559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671584" y="4709866"/>
            <a:ext cx="4921358" cy="555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74014" y="4633242"/>
            <a:ext cx="5281870" cy="596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74014" y="2532634"/>
            <a:ext cx="5257992" cy="593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695221" y="2009934"/>
            <a:ext cx="4958889" cy="5596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10" descr="A large group of peopl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t="31886"/>
          <a:stretch/>
        </p:blipFill>
        <p:spPr>
          <a:xfrm>
            <a:off x="1573753" y="2315183"/>
            <a:ext cx="9044494" cy="2913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9903" y="1719750"/>
            <a:ext cx="9044493" cy="595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866BFD-B04E-294A-BE4D-C1F4093681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7"/>
          <a:stretch/>
        </p:blipFill>
        <p:spPr>
          <a:xfrm>
            <a:off x="1869140" y="866274"/>
            <a:ext cx="9015136" cy="553826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7E8ECF-D38A-4175-B849-C12FCCD2A2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141" y="866274"/>
            <a:ext cx="9015136" cy="59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6192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4">
      <a:dk1>
        <a:srgbClr val="FFFFFF"/>
      </a:dk1>
      <a:lt1>
        <a:sysClr val="window" lastClr="FFFFFF"/>
      </a:lt1>
      <a:dk2>
        <a:srgbClr val="FFFFFF"/>
      </a:dk2>
      <a:lt2>
        <a:srgbClr val="E7E6E6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Custom 2">
      <a:majorFont>
        <a:latin typeface="Gotham Bold"/>
        <a:ea typeface=""/>
        <a:cs typeface=""/>
      </a:majorFont>
      <a:minorFont>
        <a:latin typeface="Gotham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TM03457515[[fn=View]]</Template>
  <TotalTime>7708</TotalTime>
  <Words>369</Words>
  <Application>Microsoft Macintosh PowerPoint</Application>
  <PresentationFormat>Widescreen</PresentationFormat>
  <Paragraphs>109</Paragraphs>
  <Slides>48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Apple Chancery</vt:lpstr>
      <vt:lpstr>Arial</vt:lpstr>
      <vt:lpstr>Calibri</vt:lpstr>
      <vt:lpstr>Gotham</vt:lpstr>
      <vt:lpstr>Gotham Bold</vt:lpstr>
      <vt:lpstr>Gotham Narrow Book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WiCyS MISSION:  Help build a strong gender-diverse cybersecurity workforce by facilitating…   RECRUITMENT  RETENTION  ADVANCEMENT for women in the field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Stacy Mergenthaler</dc:creator>
  <cp:lastModifiedBy>Colleen Huber</cp:lastModifiedBy>
  <cp:revision>112</cp:revision>
  <dcterms:created xsi:type="dcterms:W3CDTF">2020-02-19T19:20:53Z</dcterms:created>
  <dcterms:modified xsi:type="dcterms:W3CDTF">2022-07-11T17:43:37Z</dcterms:modified>
</cp:coreProperties>
</file>