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Old Standard TT"/>
      <p:regular r:id="rId18"/>
      <p:bold r:id="rId19"/>
      <p: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bold.fntdata"/><Relationship Id="rId6" Type="http://schemas.openxmlformats.org/officeDocument/2006/relationships/slide" Target="slides/slide1.xml"/><Relationship Id="rId18" Type="http://schemas.openxmlformats.org/officeDocument/2006/relationships/font" Target="fonts/OldStandardTT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58a6c938d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58a6c938d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58a6c938d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58a6c938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58a6c938d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58a6c938d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5806e74119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5806e74119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8a6c938da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8a6c938da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5806e74119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5806e74119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5806e74119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5806e74119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5806e74119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5806e74119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5806e74119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5806e74119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5806e74119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5806e74119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5806e74119_0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5806e74119_0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6.jpg"/><Relationship Id="rId5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Haystack + WiCyS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 July 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167" y="0"/>
            <a:ext cx="783566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2"/>
          <p:cNvSpPr txBox="1"/>
          <p:nvPr>
            <p:ph type="title"/>
          </p:nvPr>
        </p:nvSpPr>
        <p:spPr>
          <a:xfrm>
            <a:off x="226900" y="422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Report Review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Quadrant Mapping to NICE/NIST Roles</a:t>
            </a:r>
            <a:endParaRPr/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2" name="Google Shape;13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58235"/>
            <a:ext cx="9144002" cy="3903331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3"/>
          <p:cNvSpPr/>
          <p:nvPr/>
        </p:nvSpPr>
        <p:spPr>
          <a:xfrm>
            <a:off x="37700" y="1283750"/>
            <a:ext cx="9073200" cy="254400"/>
          </a:xfrm>
          <a:prstGeom prst="rect">
            <a:avLst/>
          </a:prstGeom>
          <a:solidFill>
            <a:srgbClr val="1D2E60"/>
          </a:solidFill>
          <a:ln cap="flat" cmpd="sng" w="9525">
            <a:solidFill>
              <a:srgbClr val="1D2E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1400">
                <a:solidFill>
                  <a:srgbClr val="1F4E7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During the review, I would appreciate an explanation of how the percentiles translate for each of the individual tasks/construct; that is, what does it mean to be the top, middle, bottom percentile for each task and what do those ranges mean by construct?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14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Based on the results, does it mean I absolutely cannot do well in offensive and defensive security?</a:t>
            </a:r>
            <a:endParaRPr sz="21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	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Summary statistics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Score distribution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Clustering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Questions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2288" y="3290600"/>
            <a:ext cx="2213400" cy="4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Dr. Mike Bunting</a:t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250" y="1021925"/>
            <a:ext cx="2141500" cy="214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3650" y="1021925"/>
            <a:ext cx="2885390" cy="214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62284" y="1021925"/>
            <a:ext cx="2268832" cy="21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2889988" y="3290600"/>
            <a:ext cx="2213400" cy="4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James Hull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5839638" y="3290600"/>
            <a:ext cx="2213400" cy="4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Doug Britton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Statistics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1484 invites sent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781 (53%) participants with some CyberGEN IQ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553 (71% of those who started) completed tests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Score Distribution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Saw wide range of scores across participants that aligned with previous results</a:t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220" y="1757996"/>
            <a:ext cx="3661905" cy="285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6551" y="1758000"/>
            <a:ext cx="3730897" cy="285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Score Distribution 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171600"/>
            <a:ext cx="88323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Really strong vigilance scores (rare!) and anomaly detection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Fairly flat Number Picker (risk aversion) with skew towards risk averse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Varied need for cognition scores - often a strong indicator of course performance</a:t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6450" y="2431225"/>
            <a:ext cx="3257850" cy="2499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8850" y="2431220"/>
            <a:ext cx="3257850" cy="253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Clustering</a:t>
            </a:r>
            <a:endParaRPr/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2925" y="734050"/>
            <a:ext cx="3348500" cy="3222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9"/>
          <p:cNvSpPr txBox="1"/>
          <p:nvPr/>
        </p:nvSpPr>
        <p:spPr>
          <a:xfrm>
            <a:off x="417575" y="1252750"/>
            <a:ext cx="4700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●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Have found success in the past clustering participants, especially when team building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●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Data supported four clusters, although the group was more diverse (less clumpy) than most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Clustering</a:t>
            </a:r>
            <a:endParaRPr/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2925" y="734050"/>
            <a:ext cx="3348500" cy="3222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0"/>
          <p:cNvSpPr txBox="1"/>
          <p:nvPr/>
        </p:nvSpPr>
        <p:spPr>
          <a:xfrm>
            <a:off x="417575" y="1252750"/>
            <a:ext cx="47004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Cluster 1 (32%):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●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Lowest performing cluster, but scored well on Exhaustive tasks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Cluster 2 (26%):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●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Mid range performers across all tasks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Cluster 3 (23%):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●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High performers. Very strong on Responding tasks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Cluster 4 (19%):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●"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Comparable with High Performers in Critical Thinking, but struggled on Real Time tasks. Highest scores in Initiating 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What?</a:t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CyberGEN IQ is able to differentiate participants across a variety of cognitive abilities and preferences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cluster participants by cognitive similarity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 quantitative or qualitative feedback, can start to predict future success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understanding which cognitive abilities are valuable, can build pre-screen test, set thresholds, identify individuals likely to be elite candidates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