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1" r:id="rId1"/>
  </p:sldMasterIdLst>
  <p:notesMasterIdLst>
    <p:notesMasterId r:id="rId13"/>
  </p:notesMasterIdLst>
  <p:sldIdLst>
    <p:sldId id="256" r:id="rId2"/>
    <p:sldId id="314" r:id="rId3"/>
    <p:sldId id="309" r:id="rId4"/>
    <p:sldId id="310" r:id="rId5"/>
    <p:sldId id="306" r:id="rId6"/>
    <p:sldId id="286" r:id="rId7"/>
    <p:sldId id="303" r:id="rId8"/>
    <p:sldId id="301" r:id="rId9"/>
    <p:sldId id="302" r:id="rId10"/>
    <p:sldId id="315" r:id="rId11"/>
    <p:sldId id="31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a:srgbClr val="4070FF"/>
    <a:srgbClr val="FFFF00"/>
    <a:srgbClr val="FF0000"/>
    <a:srgbClr val="D9D9D9"/>
    <a:srgbClr val="FBE5D6"/>
    <a:srgbClr val="DAE3F3"/>
    <a:srgbClr val="F4B1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8" d="100"/>
          <a:sy n="148" d="100"/>
        </p:scale>
        <p:origin x="92"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Britton" userId="7d416d43d234e081" providerId="LiveId" clId="{AD84C51A-AA62-4943-B678-56656B9B4DD3}"/>
    <pc:docChg chg="modSld">
      <pc:chgData name="Douglas Britton" userId="7d416d43d234e081" providerId="LiveId" clId="{AD84C51A-AA62-4943-B678-56656B9B4DD3}" dt="2022-04-06T15:10:48.962" v="0" actId="14734"/>
      <pc:docMkLst>
        <pc:docMk/>
      </pc:docMkLst>
      <pc:sldChg chg="modSp mod">
        <pc:chgData name="Douglas Britton" userId="7d416d43d234e081" providerId="LiveId" clId="{AD84C51A-AA62-4943-B678-56656B9B4DD3}" dt="2022-04-06T15:10:48.962" v="0" actId="14734"/>
        <pc:sldMkLst>
          <pc:docMk/>
          <pc:sldMk cId="2945143118" sldId="286"/>
        </pc:sldMkLst>
        <pc:graphicFrameChg chg="modGraphic">
          <ac:chgData name="Douglas Britton" userId="7d416d43d234e081" providerId="LiveId" clId="{AD84C51A-AA62-4943-B678-56656B9B4DD3}" dt="2022-04-06T15:10:48.962" v="0" actId="14734"/>
          <ac:graphicFrameMkLst>
            <pc:docMk/>
            <pc:sldMk cId="2945143118" sldId="286"/>
            <ac:graphicFrameMk id="12" creationId="{9CA91215-3F2C-431E-A76D-7A9099C94519}"/>
          </ac:graphicFrameMkLst>
        </pc:graphicFrameChg>
      </pc:sldChg>
    </pc:docChg>
  </pc:docChgLst>
  <pc:docChgLst>
    <pc:chgData name="Douglas Britton" userId="7d416d43d234e081" providerId="LiveId" clId="{6CDC6FED-5FDE-4312-8442-53FF8CCC5FDC}"/>
    <pc:docChg chg="custSel addSld delSld modSld delMainMaster">
      <pc:chgData name="Douglas Britton" userId="7d416d43d234e081" providerId="LiveId" clId="{6CDC6FED-5FDE-4312-8442-53FF8CCC5FDC}" dt="2023-05-30T14:43:59.679" v="188" actId="478"/>
      <pc:docMkLst>
        <pc:docMk/>
      </pc:docMkLst>
      <pc:sldChg chg="del">
        <pc:chgData name="Douglas Britton" userId="7d416d43d234e081" providerId="LiveId" clId="{6CDC6FED-5FDE-4312-8442-53FF8CCC5FDC}" dt="2023-05-30T14:43:22.177" v="171" actId="47"/>
        <pc:sldMkLst>
          <pc:docMk/>
          <pc:sldMk cId="1126421423" sldId="279"/>
        </pc:sldMkLst>
      </pc:sldChg>
      <pc:sldChg chg="delSp mod">
        <pc:chgData name="Douglas Britton" userId="7d416d43d234e081" providerId="LiveId" clId="{6CDC6FED-5FDE-4312-8442-53FF8CCC5FDC}" dt="2023-05-29T23:11:20.368" v="0" actId="478"/>
        <pc:sldMkLst>
          <pc:docMk/>
          <pc:sldMk cId="3436103263" sldId="302"/>
        </pc:sldMkLst>
        <pc:graphicFrameChg chg="del">
          <ac:chgData name="Douglas Britton" userId="7d416d43d234e081" providerId="LiveId" clId="{6CDC6FED-5FDE-4312-8442-53FF8CCC5FDC}" dt="2023-05-29T23:11:20.368" v="0" actId="478"/>
          <ac:graphicFrameMkLst>
            <pc:docMk/>
            <pc:sldMk cId="3436103263" sldId="302"/>
            <ac:graphicFrameMk id="3" creationId="{D0E39306-E469-5BCA-F817-DD4CFDD2FDA6}"/>
          </ac:graphicFrameMkLst>
        </pc:graphicFrameChg>
      </pc:sldChg>
      <pc:sldChg chg="delSp modSp mod">
        <pc:chgData name="Douglas Britton" userId="7d416d43d234e081" providerId="LiveId" clId="{6CDC6FED-5FDE-4312-8442-53FF8CCC5FDC}" dt="2023-05-30T14:42:38.641" v="128" actId="20577"/>
        <pc:sldMkLst>
          <pc:docMk/>
          <pc:sldMk cId="1076930057" sldId="312"/>
        </pc:sldMkLst>
        <pc:spChg chg="mod">
          <ac:chgData name="Douglas Britton" userId="7d416d43d234e081" providerId="LiveId" clId="{6CDC6FED-5FDE-4312-8442-53FF8CCC5FDC}" dt="2023-05-30T14:42:38.641" v="128" actId="20577"/>
          <ac:spMkLst>
            <pc:docMk/>
            <pc:sldMk cId="1076930057" sldId="312"/>
            <ac:spMk id="2" creationId="{FF8796FE-F220-D74A-B4B6-28C875732BF8}"/>
          </ac:spMkLst>
        </pc:spChg>
        <pc:picChg chg="del">
          <ac:chgData name="Douglas Britton" userId="7d416d43d234e081" providerId="LiveId" clId="{6CDC6FED-5FDE-4312-8442-53FF8CCC5FDC}" dt="2023-05-30T14:42:31.406" v="127" actId="478"/>
          <ac:picMkLst>
            <pc:docMk/>
            <pc:sldMk cId="1076930057" sldId="312"/>
            <ac:picMk id="6" creationId="{9718C9E5-EC64-4002-81AE-6567A12B2663}"/>
          </ac:picMkLst>
        </pc:picChg>
      </pc:sldChg>
      <pc:sldChg chg="addSp delSp modSp new mod">
        <pc:chgData name="Douglas Britton" userId="7d416d43d234e081" providerId="LiveId" clId="{6CDC6FED-5FDE-4312-8442-53FF8CCC5FDC}" dt="2023-05-30T14:43:59.679" v="188" actId="478"/>
        <pc:sldMkLst>
          <pc:docMk/>
          <pc:sldMk cId="100062461" sldId="315"/>
        </pc:sldMkLst>
        <pc:spChg chg="del">
          <ac:chgData name="Douglas Britton" userId="7d416d43d234e081" providerId="LiveId" clId="{6CDC6FED-5FDE-4312-8442-53FF8CCC5FDC}" dt="2023-05-30T14:43:55.419" v="187" actId="478"/>
          <ac:spMkLst>
            <pc:docMk/>
            <pc:sldMk cId="100062461" sldId="315"/>
            <ac:spMk id="2" creationId="{AD4A3E70-1C33-75A3-2C82-12C97F4C020A}"/>
          </ac:spMkLst>
        </pc:spChg>
        <pc:spChg chg="del">
          <ac:chgData name="Douglas Britton" userId="7d416d43d234e081" providerId="LiveId" clId="{6CDC6FED-5FDE-4312-8442-53FF8CCC5FDC}" dt="2023-05-30T14:43:59.679" v="188" actId="478"/>
          <ac:spMkLst>
            <pc:docMk/>
            <pc:sldMk cId="100062461" sldId="315"/>
            <ac:spMk id="3" creationId="{816E010F-0FC3-5D84-7F58-95E723C2E602}"/>
          </ac:spMkLst>
        </pc:spChg>
        <pc:spChg chg="add mod">
          <ac:chgData name="Douglas Britton" userId="7d416d43d234e081" providerId="LiveId" clId="{6CDC6FED-5FDE-4312-8442-53FF8CCC5FDC}" dt="2023-05-30T14:43:43.250" v="186" actId="20577"/>
          <ac:spMkLst>
            <pc:docMk/>
            <pc:sldMk cId="100062461" sldId="315"/>
            <ac:spMk id="7" creationId="{5909A4D8-02E0-852E-33D9-91D62A79B412}"/>
          </ac:spMkLst>
        </pc:spChg>
        <pc:picChg chg="add">
          <ac:chgData name="Douglas Britton" userId="7d416d43d234e081" providerId="LiveId" clId="{6CDC6FED-5FDE-4312-8442-53FF8CCC5FDC}" dt="2023-05-29T23:12:14.705" v="2" actId="22"/>
          <ac:picMkLst>
            <pc:docMk/>
            <pc:sldMk cId="100062461" sldId="315"/>
            <ac:picMk id="6" creationId="{51B79C3F-654E-917D-3191-24F920779277}"/>
          </ac:picMkLst>
        </pc:picChg>
      </pc:sldChg>
      <pc:sldChg chg="delSp modSp add mod">
        <pc:chgData name="Douglas Britton" userId="7d416d43d234e081" providerId="LiveId" clId="{6CDC6FED-5FDE-4312-8442-53FF8CCC5FDC}" dt="2023-05-30T14:43:12.758" v="170" actId="27636"/>
        <pc:sldMkLst>
          <pc:docMk/>
          <pc:sldMk cId="788243129" sldId="316"/>
        </pc:sldMkLst>
        <pc:spChg chg="mod">
          <ac:chgData name="Douglas Britton" userId="7d416d43d234e081" providerId="LiveId" clId="{6CDC6FED-5FDE-4312-8442-53FF8CCC5FDC}" dt="2023-05-30T14:41:13.284" v="51" actId="14100"/>
          <ac:spMkLst>
            <pc:docMk/>
            <pc:sldMk cId="788243129" sldId="316"/>
            <ac:spMk id="5" creationId="{9EAD2F8D-C6D9-4E20-85B6-42B6899B0F15}"/>
          </ac:spMkLst>
        </pc:spChg>
        <pc:spChg chg="mod">
          <ac:chgData name="Douglas Britton" userId="7d416d43d234e081" providerId="LiveId" clId="{6CDC6FED-5FDE-4312-8442-53FF8CCC5FDC}" dt="2023-05-30T14:43:12.758" v="170" actId="27636"/>
          <ac:spMkLst>
            <pc:docMk/>
            <pc:sldMk cId="788243129" sldId="316"/>
            <ac:spMk id="7" creationId="{83456996-73A4-497E-ADDF-4F7FA602F620}"/>
          </ac:spMkLst>
        </pc:spChg>
        <pc:picChg chg="del">
          <ac:chgData name="Douglas Britton" userId="7d416d43d234e081" providerId="LiveId" clId="{6CDC6FED-5FDE-4312-8442-53FF8CCC5FDC}" dt="2023-05-30T14:40:28.222" v="48" actId="478"/>
          <ac:picMkLst>
            <pc:docMk/>
            <pc:sldMk cId="788243129" sldId="316"/>
            <ac:picMk id="1026" creationId="{8C93635B-7594-4677-B628-1550135BE251}"/>
          </ac:picMkLst>
        </pc:picChg>
      </pc:sldChg>
      <pc:sldChg chg="new del">
        <pc:chgData name="Douglas Britton" userId="7d416d43d234e081" providerId="LiveId" clId="{6CDC6FED-5FDE-4312-8442-53FF8CCC5FDC}" dt="2023-05-30T14:39:37.438" v="4" actId="2696"/>
        <pc:sldMkLst>
          <pc:docMk/>
          <pc:sldMk cId="1707618186" sldId="316"/>
        </pc:sldMkLst>
      </pc:sldChg>
      <pc:sldMasterChg chg="del delSldLayout">
        <pc:chgData name="Douglas Britton" userId="7d416d43d234e081" providerId="LiveId" clId="{6CDC6FED-5FDE-4312-8442-53FF8CCC5FDC}" dt="2023-05-30T14:43:22.177" v="171" actId="47"/>
        <pc:sldMasterMkLst>
          <pc:docMk/>
          <pc:sldMasterMk cId="47653523" sldId="2147483843"/>
        </pc:sldMasterMkLst>
        <pc:sldLayoutChg chg="del">
          <pc:chgData name="Douglas Britton" userId="7d416d43d234e081" providerId="LiveId" clId="{6CDC6FED-5FDE-4312-8442-53FF8CCC5FDC}" dt="2023-05-30T14:43:22.177" v="171" actId="47"/>
          <pc:sldLayoutMkLst>
            <pc:docMk/>
            <pc:sldMasterMk cId="47653523" sldId="2147483843"/>
            <pc:sldLayoutMk cId="3249880583" sldId="2147483844"/>
          </pc:sldLayoutMkLst>
        </pc:sldLayoutChg>
        <pc:sldLayoutChg chg="del">
          <pc:chgData name="Douglas Britton" userId="7d416d43d234e081" providerId="LiveId" clId="{6CDC6FED-5FDE-4312-8442-53FF8CCC5FDC}" dt="2023-05-30T14:43:22.177" v="171" actId="47"/>
          <pc:sldLayoutMkLst>
            <pc:docMk/>
            <pc:sldMasterMk cId="47653523" sldId="2147483843"/>
            <pc:sldLayoutMk cId="1521923477" sldId="2147483845"/>
          </pc:sldLayoutMkLst>
        </pc:sldLayoutChg>
        <pc:sldLayoutChg chg="del">
          <pc:chgData name="Douglas Britton" userId="7d416d43d234e081" providerId="LiveId" clId="{6CDC6FED-5FDE-4312-8442-53FF8CCC5FDC}" dt="2023-05-30T14:43:22.177" v="171" actId="47"/>
          <pc:sldLayoutMkLst>
            <pc:docMk/>
            <pc:sldMasterMk cId="47653523" sldId="2147483843"/>
            <pc:sldLayoutMk cId="329364000" sldId="2147483846"/>
          </pc:sldLayoutMkLst>
        </pc:sldLayoutChg>
        <pc:sldLayoutChg chg="del">
          <pc:chgData name="Douglas Britton" userId="7d416d43d234e081" providerId="LiveId" clId="{6CDC6FED-5FDE-4312-8442-53FF8CCC5FDC}" dt="2023-05-30T14:43:22.177" v="171" actId="47"/>
          <pc:sldLayoutMkLst>
            <pc:docMk/>
            <pc:sldMasterMk cId="47653523" sldId="2147483843"/>
            <pc:sldLayoutMk cId="1257195282" sldId="2147483847"/>
          </pc:sldLayoutMkLst>
        </pc:sldLayoutChg>
        <pc:sldLayoutChg chg="del">
          <pc:chgData name="Douglas Britton" userId="7d416d43d234e081" providerId="LiveId" clId="{6CDC6FED-5FDE-4312-8442-53FF8CCC5FDC}" dt="2023-05-30T14:43:22.177" v="171" actId="47"/>
          <pc:sldLayoutMkLst>
            <pc:docMk/>
            <pc:sldMasterMk cId="47653523" sldId="2147483843"/>
            <pc:sldLayoutMk cId="2451702357" sldId="2147483848"/>
          </pc:sldLayoutMkLst>
        </pc:sldLayoutChg>
        <pc:sldLayoutChg chg="del">
          <pc:chgData name="Douglas Britton" userId="7d416d43d234e081" providerId="LiveId" clId="{6CDC6FED-5FDE-4312-8442-53FF8CCC5FDC}" dt="2023-05-30T14:43:22.177" v="171" actId="47"/>
          <pc:sldLayoutMkLst>
            <pc:docMk/>
            <pc:sldMasterMk cId="47653523" sldId="2147483843"/>
            <pc:sldLayoutMk cId="2182471560" sldId="2147483849"/>
          </pc:sldLayoutMkLst>
        </pc:sldLayoutChg>
        <pc:sldLayoutChg chg="del">
          <pc:chgData name="Douglas Britton" userId="7d416d43d234e081" providerId="LiveId" clId="{6CDC6FED-5FDE-4312-8442-53FF8CCC5FDC}" dt="2023-05-30T14:43:22.177" v="171" actId="47"/>
          <pc:sldLayoutMkLst>
            <pc:docMk/>
            <pc:sldMasterMk cId="47653523" sldId="2147483843"/>
            <pc:sldLayoutMk cId="1602734536" sldId="2147483850"/>
          </pc:sldLayoutMkLst>
        </pc:sldLayoutChg>
        <pc:sldLayoutChg chg="del">
          <pc:chgData name="Douglas Britton" userId="7d416d43d234e081" providerId="LiveId" clId="{6CDC6FED-5FDE-4312-8442-53FF8CCC5FDC}" dt="2023-05-30T14:43:22.177" v="171" actId="47"/>
          <pc:sldLayoutMkLst>
            <pc:docMk/>
            <pc:sldMasterMk cId="47653523" sldId="2147483843"/>
            <pc:sldLayoutMk cId="607332192" sldId="2147483851"/>
          </pc:sldLayoutMkLst>
        </pc:sldLayoutChg>
        <pc:sldLayoutChg chg="del">
          <pc:chgData name="Douglas Britton" userId="7d416d43d234e081" providerId="LiveId" clId="{6CDC6FED-5FDE-4312-8442-53FF8CCC5FDC}" dt="2023-05-30T14:43:22.177" v="171" actId="47"/>
          <pc:sldLayoutMkLst>
            <pc:docMk/>
            <pc:sldMasterMk cId="47653523" sldId="2147483843"/>
            <pc:sldLayoutMk cId="3219649041" sldId="2147483852"/>
          </pc:sldLayoutMkLst>
        </pc:sldLayoutChg>
        <pc:sldLayoutChg chg="del">
          <pc:chgData name="Douglas Britton" userId="7d416d43d234e081" providerId="LiveId" clId="{6CDC6FED-5FDE-4312-8442-53FF8CCC5FDC}" dt="2023-05-30T14:43:22.177" v="171" actId="47"/>
          <pc:sldLayoutMkLst>
            <pc:docMk/>
            <pc:sldMasterMk cId="47653523" sldId="2147483843"/>
            <pc:sldLayoutMk cId="1779740804" sldId="2147483853"/>
          </pc:sldLayoutMkLst>
        </pc:sldLayoutChg>
        <pc:sldLayoutChg chg="del">
          <pc:chgData name="Douglas Britton" userId="7d416d43d234e081" providerId="LiveId" clId="{6CDC6FED-5FDE-4312-8442-53FF8CCC5FDC}" dt="2023-05-30T14:43:22.177" v="171" actId="47"/>
          <pc:sldLayoutMkLst>
            <pc:docMk/>
            <pc:sldMasterMk cId="47653523" sldId="2147483843"/>
            <pc:sldLayoutMk cId="1471833604" sldId="2147483854"/>
          </pc:sldLayoutMkLst>
        </pc:sldLayoutChg>
      </pc:sldMasterChg>
    </pc:docChg>
  </pc:docChgLst>
  <pc:docChgLst>
    <pc:chgData name="Douglas Britton" userId="7d416d43d234e081" providerId="LiveId" clId="{F34B90DC-EB2E-4F6D-9305-9DBA8D5DC4CC}"/>
    <pc:docChg chg="undo custSel addSld delSld modSld">
      <pc:chgData name="Douglas Britton" userId="7d416d43d234e081" providerId="LiveId" clId="{F34B90DC-EB2E-4F6D-9305-9DBA8D5DC4CC}" dt="2021-11-11T17:37:06.028" v="25" actId="20577"/>
      <pc:docMkLst>
        <pc:docMk/>
      </pc:docMkLst>
      <pc:sldChg chg="add del">
        <pc:chgData name="Douglas Britton" userId="7d416d43d234e081" providerId="LiveId" clId="{F34B90DC-EB2E-4F6D-9305-9DBA8D5DC4CC}" dt="2021-11-11T17:36:29.944" v="3" actId="47"/>
        <pc:sldMkLst>
          <pc:docMk/>
          <pc:sldMk cId="3747358921" sldId="256"/>
        </pc:sldMkLst>
      </pc:sldChg>
      <pc:sldChg chg="add del">
        <pc:chgData name="Douglas Britton" userId="7d416d43d234e081" providerId="LiveId" clId="{F34B90DC-EB2E-4F6D-9305-9DBA8D5DC4CC}" dt="2021-11-11T17:36:33.846" v="4" actId="47"/>
        <pc:sldMkLst>
          <pc:docMk/>
          <pc:sldMk cId="2913428366" sldId="257"/>
        </pc:sldMkLst>
      </pc:sldChg>
      <pc:sldChg chg="add del">
        <pc:chgData name="Douglas Britton" userId="7d416d43d234e081" providerId="LiveId" clId="{F34B90DC-EB2E-4F6D-9305-9DBA8D5DC4CC}" dt="2021-11-11T17:36:33.846" v="4" actId="47"/>
        <pc:sldMkLst>
          <pc:docMk/>
          <pc:sldMk cId="1803039986" sldId="259"/>
        </pc:sldMkLst>
      </pc:sldChg>
      <pc:sldChg chg="add del">
        <pc:chgData name="Douglas Britton" userId="7d416d43d234e081" providerId="LiveId" clId="{F34B90DC-EB2E-4F6D-9305-9DBA8D5DC4CC}" dt="2021-11-11T17:36:33.846" v="4" actId="47"/>
        <pc:sldMkLst>
          <pc:docMk/>
          <pc:sldMk cId="617041222" sldId="291"/>
        </pc:sldMkLst>
      </pc:sldChg>
      <pc:sldChg chg="add del">
        <pc:chgData name="Douglas Britton" userId="7d416d43d234e081" providerId="LiveId" clId="{F34B90DC-EB2E-4F6D-9305-9DBA8D5DC4CC}" dt="2021-11-11T17:36:37.969" v="5" actId="47"/>
        <pc:sldMkLst>
          <pc:docMk/>
          <pc:sldMk cId="1511416572" sldId="293"/>
        </pc:sldMkLst>
      </pc:sldChg>
      <pc:sldChg chg="add del">
        <pc:chgData name="Douglas Britton" userId="7d416d43d234e081" providerId="LiveId" clId="{F34B90DC-EB2E-4F6D-9305-9DBA8D5DC4CC}" dt="2021-11-11T17:36:37.969" v="5" actId="47"/>
        <pc:sldMkLst>
          <pc:docMk/>
          <pc:sldMk cId="3275253827" sldId="298"/>
        </pc:sldMkLst>
      </pc:sldChg>
      <pc:sldChg chg="modSp mod">
        <pc:chgData name="Douglas Britton" userId="7d416d43d234e081" providerId="LiveId" clId="{F34B90DC-EB2E-4F6D-9305-9DBA8D5DC4CC}" dt="2021-11-11T17:36:58.519" v="19" actId="20577"/>
        <pc:sldMkLst>
          <pc:docMk/>
          <pc:sldMk cId="1790722133" sldId="301"/>
        </pc:sldMkLst>
        <pc:graphicFrameChg chg="modGraphic">
          <ac:chgData name="Douglas Britton" userId="7d416d43d234e081" providerId="LiveId" clId="{F34B90DC-EB2E-4F6D-9305-9DBA8D5DC4CC}" dt="2021-11-11T17:36:58.519" v="19" actId="20577"/>
          <ac:graphicFrameMkLst>
            <pc:docMk/>
            <pc:sldMk cId="1790722133" sldId="301"/>
            <ac:graphicFrameMk id="12" creationId="{205EA9E8-730A-4656-AD40-C9297DC226B6}"/>
          </ac:graphicFrameMkLst>
        </pc:graphicFrameChg>
      </pc:sldChg>
      <pc:sldChg chg="modSp mod">
        <pc:chgData name="Douglas Britton" userId="7d416d43d234e081" providerId="LiveId" clId="{F34B90DC-EB2E-4F6D-9305-9DBA8D5DC4CC}" dt="2021-11-11T17:37:06.028" v="25" actId="20577"/>
        <pc:sldMkLst>
          <pc:docMk/>
          <pc:sldMk cId="3436103263" sldId="302"/>
        </pc:sldMkLst>
        <pc:graphicFrameChg chg="modGraphic">
          <ac:chgData name="Douglas Britton" userId="7d416d43d234e081" providerId="LiveId" clId="{F34B90DC-EB2E-4F6D-9305-9DBA8D5DC4CC}" dt="2021-11-11T17:37:06.028" v="25" actId="20577"/>
          <ac:graphicFrameMkLst>
            <pc:docMk/>
            <pc:sldMk cId="3436103263" sldId="302"/>
            <ac:graphicFrameMk id="12" creationId="{4A63A808-069F-40CF-B94D-7B8ED82CCC32}"/>
          </ac:graphicFrameMkLst>
        </pc:graphicFrameChg>
      </pc:sldChg>
      <pc:sldChg chg="modSp mod">
        <pc:chgData name="Douglas Britton" userId="7d416d43d234e081" providerId="LiveId" clId="{F34B90DC-EB2E-4F6D-9305-9DBA8D5DC4CC}" dt="2021-11-11T17:36:45.821" v="11" actId="20577"/>
        <pc:sldMkLst>
          <pc:docMk/>
          <pc:sldMk cId="789681512" sldId="303"/>
        </pc:sldMkLst>
        <pc:graphicFrameChg chg="modGraphic">
          <ac:chgData name="Douglas Britton" userId="7d416d43d234e081" providerId="LiveId" clId="{F34B90DC-EB2E-4F6D-9305-9DBA8D5DC4CC}" dt="2021-11-11T17:36:45.821" v="11" actId="20577"/>
          <ac:graphicFrameMkLst>
            <pc:docMk/>
            <pc:sldMk cId="789681512" sldId="303"/>
            <ac:graphicFrameMk id="18" creationId="{D08E647A-9AB4-4EBA-969B-80353E9A526A}"/>
          </ac:graphicFrameMkLst>
        </pc:graphicFrameChg>
      </pc:sldChg>
      <pc:sldChg chg="add del">
        <pc:chgData name="Douglas Britton" userId="7d416d43d234e081" providerId="LiveId" clId="{F34B90DC-EB2E-4F6D-9305-9DBA8D5DC4CC}" dt="2021-11-11T17:36:33.846" v="4" actId="47"/>
        <pc:sldMkLst>
          <pc:docMk/>
          <pc:sldMk cId="2461863999" sldId="311"/>
        </pc:sldMkLst>
      </pc:sldChg>
    </pc:docChg>
  </pc:docChgLst>
  <pc:docChgLst>
    <pc:chgData name="Douglas Britton" userId="7d416d43d234e081" providerId="LiveId" clId="{C9132F21-1AEE-4756-9246-F5289851C432}"/>
    <pc:docChg chg="modSld">
      <pc:chgData name="Douglas Britton" userId="7d416d43d234e081" providerId="LiveId" clId="{C9132F21-1AEE-4756-9246-F5289851C432}" dt="2022-01-26T18:06:42.938" v="0" actId="1076"/>
      <pc:docMkLst>
        <pc:docMk/>
      </pc:docMkLst>
      <pc:sldChg chg="modSp mod">
        <pc:chgData name="Douglas Britton" userId="7d416d43d234e081" providerId="LiveId" clId="{C9132F21-1AEE-4756-9246-F5289851C432}" dt="2022-01-26T18:06:42.938" v="0" actId="1076"/>
        <pc:sldMkLst>
          <pc:docMk/>
          <pc:sldMk cId="1126421423" sldId="279"/>
        </pc:sldMkLst>
        <pc:picChg chg="mod">
          <ac:chgData name="Douglas Britton" userId="7d416d43d234e081" providerId="LiveId" clId="{C9132F21-1AEE-4756-9246-F5289851C432}" dt="2022-01-26T18:06:42.938" v="0" actId="1076"/>
          <ac:picMkLst>
            <pc:docMk/>
            <pc:sldMk cId="1126421423" sldId="279"/>
            <ac:picMk id="3" creationId="{79E046F2-360A-4203-B16D-D8D3A4BFA0BD}"/>
          </ac:picMkLst>
        </pc:picChg>
      </pc:sldChg>
    </pc:docChg>
  </pc:docChgLst>
  <pc:docChgLst>
    <pc:chgData name="Douglas Britton" userId="7d416d43d234e081" providerId="LiveId" clId="{F8B84CC9-DFE5-41ED-97E5-CE4CC8030769}"/>
    <pc:docChg chg="undo custSel modSld">
      <pc:chgData name="Douglas Britton" userId="7d416d43d234e081" providerId="LiveId" clId="{F8B84CC9-DFE5-41ED-97E5-CE4CC8030769}" dt="2023-04-08T19:56:26.356" v="2"/>
      <pc:docMkLst>
        <pc:docMk/>
      </pc:docMkLst>
      <pc:sldChg chg="addSp delSp mod">
        <pc:chgData name="Douglas Britton" userId="7d416d43d234e081" providerId="LiveId" clId="{F8B84CC9-DFE5-41ED-97E5-CE4CC8030769}" dt="2023-04-08T19:56:11.359" v="1" actId="22"/>
        <pc:sldMkLst>
          <pc:docMk/>
          <pc:sldMk cId="3747358921" sldId="256"/>
        </pc:sldMkLst>
        <pc:spChg chg="add del">
          <ac:chgData name="Douglas Britton" userId="7d416d43d234e081" providerId="LiveId" clId="{F8B84CC9-DFE5-41ED-97E5-CE4CC8030769}" dt="2023-04-08T19:56:11.359" v="1" actId="22"/>
          <ac:spMkLst>
            <pc:docMk/>
            <pc:sldMk cId="3747358921" sldId="256"/>
            <ac:spMk id="7" creationId="{77AFBA1A-44BD-45F5-54AB-D33861BA5894}"/>
          </ac:spMkLst>
        </pc:spChg>
      </pc:sldChg>
      <pc:sldChg chg="delDesignElem">
        <pc:chgData name="Douglas Britton" userId="7d416d43d234e081" providerId="LiveId" clId="{F8B84CC9-DFE5-41ED-97E5-CE4CC8030769}" dt="2023-04-08T19:56:26.356" v="2"/>
        <pc:sldMkLst>
          <pc:docMk/>
          <pc:sldMk cId="3702950256" sldId="314"/>
        </pc:sldMkLst>
      </pc:sldChg>
    </pc:docChg>
  </pc:docChgLst>
  <pc:docChgLst>
    <pc:chgData name="Douglas Britton" userId="7d416d43d234e081" providerId="LiveId" clId="{18979D86-1FAF-4EC5-906A-6CEA81E0635F}"/>
    <pc:docChg chg="delSld">
      <pc:chgData name="Douglas Britton" userId="7d416d43d234e081" providerId="LiveId" clId="{18979D86-1FAF-4EC5-906A-6CEA81E0635F}" dt="2023-08-02T14:09:22.957" v="0" actId="47"/>
      <pc:docMkLst>
        <pc:docMk/>
      </pc:docMkLst>
      <pc:sldChg chg="del">
        <pc:chgData name="Douglas Britton" userId="7d416d43d234e081" providerId="LiveId" clId="{18979D86-1FAF-4EC5-906A-6CEA81E0635F}" dt="2023-08-02T14:09:22.957" v="0" actId="47"/>
        <pc:sldMkLst>
          <pc:docMk/>
          <pc:sldMk cId="788243129" sldId="31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3CFE72-69E6-C140-825A-0F97DC6B7F1D}" type="datetimeFigureOut">
              <a:rPr lang="en-US" smtClean="0"/>
              <a:t>8/2/2023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58DD31-3D8A-F64C-8C1E-125C8B8C48FE}" type="slidenum">
              <a:rPr lang="en-US" smtClean="0"/>
              <a:t>‹#›</a:t>
            </a:fld>
            <a:endParaRPr lang="en-US"/>
          </a:p>
        </p:txBody>
      </p:sp>
    </p:spTree>
    <p:extLst>
      <p:ext uri="{BB962C8B-B14F-4D97-AF65-F5344CB8AC3E}">
        <p14:creationId xmlns:p14="http://schemas.microsoft.com/office/powerpoint/2010/main" val="3571569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D1B4ED58-FC4A-5443-A93C-B54F0BB922A7}" type="datetime1">
              <a:rPr lang="en-US" smtClean="0"/>
              <a:t>8/2/2023</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0504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4908E0-42D5-8A4C-9F95-846A8B080753}" type="datetime1">
              <a:rPr lang="en-US" smtClean="0"/>
              <a:t>8/2/2023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extLst>
      <p:ext uri="{BB962C8B-B14F-4D97-AF65-F5344CB8AC3E}">
        <p14:creationId xmlns:p14="http://schemas.microsoft.com/office/powerpoint/2010/main" val="8954807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F6F3E-6AEB-BC43-B79C-36C20624CA78}" type="datetime1">
              <a:rPr lang="en-US" smtClean="0"/>
              <a:t>8/2/2023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832049859"/>
      </p:ext>
    </p:extLst>
  </p:cSld>
  <p:clrMap bg1="lt1" tx1="dk1" bg2="lt2" tx2="dk2" accent1="accent1" accent2="accent2" accent3="accent3" accent4="accent4" accent5="accent5" accent6="accent6" hlink="hlink" folHlink="folHlink"/>
  <p:sldLayoutIdLst>
    <p:sldLayoutId id="2147483840" r:id="rId1"/>
    <p:sldLayoutId id="2147483842"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jshinn.wordpress.com/category/adea/" TargetMode="External"/><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hyperlink" Target="mailto:doug@haystacksolutions.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ay bales in a field at sunset">
            <a:extLst>
              <a:ext uri="{FF2B5EF4-FFF2-40B4-BE49-F238E27FC236}">
                <a16:creationId xmlns:a16="http://schemas.microsoft.com/office/drawing/2014/main" id="{DF202B57-3828-8341-B0EE-9455A955D211}"/>
              </a:ext>
            </a:extLst>
          </p:cNvPr>
          <p:cNvPicPr>
            <a:picLocks noChangeAspect="1"/>
          </p:cNvPicPr>
          <p:nvPr/>
        </p:nvPicPr>
        <p:blipFill rotWithShape="1">
          <a:blip r:embed="rId2"/>
          <a:srcRect t="15730"/>
          <a:stretch/>
        </p:blipFill>
        <p:spPr>
          <a:xfrm>
            <a:off x="20" y="10"/>
            <a:ext cx="12191981" cy="6857990"/>
          </a:xfrm>
          <a:prstGeom prst="rect">
            <a:avLst/>
          </a:prstGeom>
        </p:spPr>
      </p:pic>
      <p:sp>
        <p:nvSpPr>
          <p:cNvPr id="47" name="Rectangle 4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1DBF1B-D04C-974C-850C-7F1FD4DB93E3}"/>
              </a:ext>
            </a:extLst>
          </p:cNvPr>
          <p:cNvSpPr>
            <a:spLocks noGrp="1"/>
          </p:cNvSpPr>
          <p:nvPr>
            <p:ph type="ctrTitle"/>
          </p:nvPr>
        </p:nvSpPr>
        <p:spPr>
          <a:xfrm>
            <a:off x="404553" y="3091928"/>
            <a:ext cx="9078562" cy="2387600"/>
          </a:xfrm>
        </p:spPr>
        <p:txBody>
          <a:bodyPr>
            <a:normAutofit/>
          </a:bodyPr>
          <a:lstStyle/>
          <a:p>
            <a:r>
              <a:rPr lang="en-US" sz="6600"/>
              <a:t>Haystack Solutions</a:t>
            </a:r>
          </a:p>
        </p:txBody>
      </p:sp>
      <p:sp>
        <p:nvSpPr>
          <p:cNvPr id="45" name="Rectangle: Rounded Corners 4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F58776F-2FA2-5B42-A6AD-F5056FCB1496}"/>
              </a:ext>
            </a:extLst>
          </p:cNvPr>
          <p:cNvSpPr>
            <a:spLocks noGrp="1"/>
          </p:cNvSpPr>
          <p:nvPr>
            <p:ph type="subTitle" idx="1"/>
          </p:nvPr>
        </p:nvSpPr>
        <p:spPr>
          <a:xfrm>
            <a:off x="404553" y="5624945"/>
            <a:ext cx="9078562" cy="592975"/>
          </a:xfrm>
        </p:spPr>
        <p:txBody>
          <a:bodyPr anchor="ctr">
            <a:normAutofit/>
          </a:bodyPr>
          <a:lstStyle/>
          <a:p>
            <a:r>
              <a:rPr lang="en-US"/>
              <a:t>A Cybersecurity Talent Development Company</a:t>
            </a:r>
          </a:p>
        </p:txBody>
      </p:sp>
      <p:sp>
        <p:nvSpPr>
          <p:cNvPr id="4" name="Footer Placeholder 3">
            <a:extLst>
              <a:ext uri="{FF2B5EF4-FFF2-40B4-BE49-F238E27FC236}">
                <a16:creationId xmlns:a16="http://schemas.microsoft.com/office/drawing/2014/main" id="{651045D2-BC3B-D445-853F-83196350FB5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4735892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FB31227-A5A7-E6D0-A517-12DAD984817A}"/>
              </a:ext>
            </a:extLst>
          </p:cNvPr>
          <p:cNvSpPr>
            <a:spLocks noGrp="1"/>
          </p:cNvSpPr>
          <p:nvPr>
            <p:ph type="ftr" sz="quarter" idx="11"/>
          </p:nvPr>
        </p:nvSpPr>
        <p:spPr/>
        <p:txBody>
          <a:bodyPr/>
          <a:lstStyle/>
          <a:p>
            <a:endParaRPr lang="en-US"/>
          </a:p>
        </p:txBody>
      </p:sp>
      <p:pic>
        <p:nvPicPr>
          <p:cNvPr id="6" name="Picture 5">
            <a:extLst>
              <a:ext uri="{FF2B5EF4-FFF2-40B4-BE49-F238E27FC236}">
                <a16:creationId xmlns:a16="http://schemas.microsoft.com/office/drawing/2014/main" id="{51B79C3F-654E-917D-3191-24F920779277}"/>
              </a:ext>
            </a:extLst>
          </p:cNvPr>
          <p:cNvPicPr>
            <a:picLocks noChangeAspect="1"/>
          </p:cNvPicPr>
          <p:nvPr/>
        </p:nvPicPr>
        <p:blipFill>
          <a:blip r:embed="rId2"/>
          <a:stretch>
            <a:fillRect/>
          </a:stretch>
        </p:blipFill>
        <p:spPr>
          <a:xfrm>
            <a:off x="852200" y="0"/>
            <a:ext cx="10487600" cy="6858000"/>
          </a:xfrm>
          <a:prstGeom prst="rect">
            <a:avLst/>
          </a:prstGeom>
        </p:spPr>
      </p:pic>
      <p:sp>
        <p:nvSpPr>
          <p:cNvPr id="7" name="Title 1">
            <a:extLst>
              <a:ext uri="{FF2B5EF4-FFF2-40B4-BE49-F238E27FC236}">
                <a16:creationId xmlns:a16="http://schemas.microsoft.com/office/drawing/2014/main" id="{5909A4D8-02E0-852E-33D9-91D62A79B412}"/>
              </a:ext>
            </a:extLst>
          </p:cNvPr>
          <p:cNvSpPr txBox="1">
            <a:spLocks/>
          </p:cNvSpPr>
          <p:nvPr/>
        </p:nvSpPr>
        <p:spPr>
          <a:xfrm>
            <a:off x="247149" y="6078283"/>
            <a:ext cx="10021606" cy="71746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Sample Report</a:t>
            </a:r>
          </a:p>
        </p:txBody>
      </p:sp>
    </p:spTree>
    <p:extLst>
      <p:ext uri="{BB962C8B-B14F-4D97-AF65-F5344CB8AC3E}">
        <p14:creationId xmlns:p14="http://schemas.microsoft.com/office/powerpoint/2010/main" val="100062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 up of a cornfield&#10;&#10;Description automatically generated with low confidence">
            <a:extLst>
              <a:ext uri="{FF2B5EF4-FFF2-40B4-BE49-F238E27FC236}">
                <a16:creationId xmlns:a16="http://schemas.microsoft.com/office/drawing/2014/main" id="{0941E31E-BB0D-BA45-94D3-2E5C9F3CC2F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7" r="15907"/>
          <a:stretch/>
        </p:blipFill>
        <p:spPr>
          <a:xfrm>
            <a:off x="-2" y="10"/>
            <a:ext cx="8668512" cy="6857990"/>
          </a:xfrm>
          <a:prstGeom prst="rect">
            <a:avLst/>
          </a:prstGeom>
        </p:spPr>
      </p:pic>
      <p:sp>
        <p:nvSpPr>
          <p:cNvPr id="65" name="Rectangle 64">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8796FE-F220-D74A-B4B6-28C875732BF8}"/>
              </a:ext>
            </a:extLst>
          </p:cNvPr>
          <p:cNvSpPr>
            <a:spLocks noGrp="1"/>
          </p:cNvSpPr>
          <p:nvPr>
            <p:ph type="ctrTitle"/>
          </p:nvPr>
        </p:nvSpPr>
        <p:spPr>
          <a:xfrm>
            <a:off x="7425479" y="508673"/>
            <a:ext cx="4449529" cy="4895017"/>
          </a:xfrm>
        </p:spPr>
        <p:txBody>
          <a:bodyPr anchor="b">
            <a:normAutofit/>
          </a:bodyPr>
          <a:lstStyle/>
          <a:p>
            <a:r>
              <a:rPr lang="en-US" sz="2300" b="1" dirty="0"/>
              <a:t>Doug Britton, CEO</a:t>
            </a:r>
            <a:br>
              <a:rPr lang="en-US" sz="2300" b="1" dirty="0"/>
            </a:br>
            <a:r>
              <a:rPr lang="en-US" sz="2300" b="1" dirty="0">
                <a:hlinkClick r:id="rId4"/>
              </a:rPr>
              <a:t>doug@haystacksolutions.com</a:t>
            </a:r>
            <a:br>
              <a:rPr lang="en-US" sz="2300" b="1" dirty="0"/>
            </a:br>
            <a:r>
              <a:rPr lang="en-US" sz="2300" b="1" dirty="0"/>
              <a:t>571-250-5941</a:t>
            </a:r>
            <a:br>
              <a:rPr lang="en-US" sz="2300" b="1" dirty="0"/>
            </a:br>
            <a:br>
              <a:rPr lang="en-US" sz="2300" b="1" dirty="0"/>
            </a:br>
            <a:br>
              <a:rPr lang="en-US" sz="2300" b="1" dirty="0"/>
            </a:br>
            <a:br>
              <a:rPr lang="en-US" sz="2300" b="1" dirty="0"/>
            </a:br>
            <a:br>
              <a:rPr lang="en-US" sz="2300" b="1" dirty="0"/>
            </a:br>
            <a:br>
              <a:rPr lang="en-US" sz="2300" b="1" i="1" dirty="0"/>
            </a:br>
            <a:endParaRPr lang="en-US" sz="2300" dirty="0"/>
          </a:p>
        </p:txBody>
      </p:sp>
      <p:sp>
        <p:nvSpPr>
          <p:cNvPr id="67" name="Rectangle 6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BD20A5DF-6EC1-084F-821B-890261525D6A}"/>
              </a:ext>
            </a:extLst>
          </p:cNvPr>
          <p:cNvSpPr>
            <a:spLocks noGrp="1"/>
          </p:cNvSpPr>
          <p:nvPr>
            <p:ph type="ftr" sz="quarter" idx="11"/>
          </p:nvPr>
        </p:nvSpPr>
        <p:spPr>
          <a:xfrm>
            <a:off x="4005469" y="6492865"/>
            <a:ext cx="3096491" cy="365125"/>
          </a:xfrm>
        </p:spPr>
        <p:txBody>
          <a:bodyPr>
            <a:normAutofit/>
          </a:bodyPr>
          <a:lstStyle/>
          <a:p>
            <a:pPr algn="l">
              <a:lnSpc>
                <a:spcPct val="90000"/>
              </a:lnSpc>
              <a:spcAft>
                <a:spcPts val="600"/>
              </a:spcAft>
            </a:pPr>
            <a:endParaRPr lang="en-US" sz="1000">
              <a:solidFill>
                <a:schemeClr val="tx1"/>
              </a:solidFill>
            </a:endParaRPr>
          </a:p>
        </p:txBody>
      </p:sp>
    </p:spTree>
    <p:extLst>
      <p:ext uri="{BB962C8B-B14F-4D97-AF65-F5344CB8AC3E}">
        <p14:creationId xmlns:p14="http://schemas.microsoft.com/office/powerpoint/2010/main" val="107693005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0AD59-A63B-214D-83D2-6AAE3987AEF1}"/>
              </a:ext>
            </a:extLst>
          </p:cNvPr>
          <p:cNvSpPr>
            <a:spLocks noGrp="1"/>
          </p:cNvSpPr>
          <p:nvPr>
            <p:ph type="ctrTitle"/>
          </p:nvPr>
        </p:nvSpPr>
        <p:spPr>
          <a:xfrm>
            <a:off x="454542" y="1927781"/>
            <a:ext cx="4023360" cy="2675534"/>
          </a:xfrm>
        </p:spPr>
        <p:txBody>
          <a:bodyPr anchor="b">
            <a:normAutofit/>
          </a:bodyPr>
          <a:lstStyle/>
          <a:p>
            <a:br>
              <a:rPr lang="en-US" sz="1600"/>
            </a:br>
            <a:br>
              <a:rPr lang="en-US" sz="1600"/>
            </a:br>
            <a:br>
              <a:rPr lang="en-US" sz="1600"/>
            </a:br>
            <a:br>
              <a:rPr lang="en-US" sz="1600"/>
            </a:br>
            <a:endParaRPr lang="en-US" sz="1600" dirty="0"/>
          </a:p>
        </p:txBody>
      </p:sp>
      <p:pic>
        <p:nvPicPr>
          <p:cNvPr id="5" name="Picture 4" descr="A person smiling for the camera&#10;&#10;Description automatically generated with low confidence">
            <a:extLst>
              <a:ext uri="{FF2B5EF4-FFF2-40B4-BE49-F238E27FC236}">
                <a16:creationId xmlns:a16="http://schemas.microsoft.com/office/drawing/2014/main" id="{DCEAC450-F3F9-0168-9CDB-8EFB0EBC92F4}"/>
              </a:ext>
            </a:extLst>
          </p:cNvPr>
          <p:cNvPicPr>
            <a:picLocks noChangeAspect="1"/>
          </p:cNvPicPr>
          <p:nvPr/>
        </p:nvPicPr>
        <p:blipFill rotWithShape="1">
          <a:blip r:embed="rId2"/>
          <a:srcRect l="22752" t="533" r="17557"/>
          <a:stretch/>
        </p:blipFill>
        <p:spPr>
          <a:xfrm>
            <a:off x="393539" y="1054328"/>
            <a:ext cx="4664597" cy="5181993"/>
          </a:xfrm>
          <a:prstGeom prst="rect">
            <a:avLst/>
          </a:prstGeom>
        </p:spPr>
      </p:pic>
      <p:sp>
        <p:nvSpPr>
          <p:cNvPr id="8" name="Rectangle 7">
            <a:extLst>
              <a:ext uri="{FF2B5EF4-FFF2-40B4-BE49-F238E27FC236}">
                <a16:creationId xmlns:a16="http://schemas.microsoft.com/office/drawing/2014/main" id="{8B711D68-9BBB-607D-5519-C551C42F3FF0}"/>
              </a:ext>
            </a:extLst>
          </p:cNvPr>
          <p:cNvSpPr/>
          <p:nvPr/>
        </p:nvSpPr>
        <p:spPr>
          <a:xfrm>
            <a:off x="5278698" y="630006"/>
            <a:ext cx="6762505" cy="4431983"/>
          </a:xfrm>
          <a:prstGeom prst="rect">
            <a:avLst/>
          </a:prstGeom>
        </p:spPr>
        <p:txBody>
          <a:bodyPr wrap="square">
            <a:spAutoFit/>
          </a:bodyPr>
          <a:lstStyle/>
          <a:p>
            <a:r>
              <a:rPr lang="en-US" sz="2400" b="1" dirty="0"/>
              <a:t>VADM (Ret) Jan Tighe</a:t>
            </a:r>
          </a:p>
          <a:p>
            <a:pPr marL="342900" indent="-342900">
              <a:buFont typeface="Arial" panose="020B0604020202020204" pitchFamily="34" charset="0"/>
              <a:buChar char="•"/>
            </a:pPr>
            <a:r>
              <a:rPr lang="en-US" sz="2000" b="1" dirty="0"/>
              <a:t>Former Commander, 10</a:t>
            </a:r>
            <a:r>
              <a:rPr lang="en-US" sz="2000" b="1" baseline="30000" dirty="0"/>
              <a:t>th</a:t>
            </a:r>
            <a:r>
              <a:rPr lang="en-US" sz="2000" b="1" dirty="0"/>
              <a:t> Fleet Commander</a:t>
            </a:r>
          </a:p>
          <a:p>
            <a:pPr marL="342900" indent="-342900">
              <a:buFont typeface="Arial" panose="020B0604020202020204" pitchFamily="34" charset="0"/>
              <a:buChar char="•"/>
            </a:pPr>
            <a:r>
              <a:rPr lang="en-US" sz="2000" b="1" dirty="0"/>
              <a:t>Director, Goldman Sachs</a:t>
            </a:r>
          </a:p>
          <a:p>
            <a:pPr marL="342900" indent="-342900">
              <a:buFont typeface="Arial" panose="020B0604020202020204" pitchFamily="34" charset="0"/>
              <a:buChar char="•"/>
            </a:pPr>
            <a:r>
              <a:rPr lang="en-US" sz="2000" b="1" dirty="0"/>
              <a:t>Advisor, Haystack Solutions</a:t>
            </a:r>
          </a:p>
          <a:p>
            <a:pPr marL="342900" indent="-342900">
              <a:buFont typeface="Arial" panose="020B0604020202020204" pitchFamily="34" charset="0"/>
              <a:buChar char="•"/>
            </a:pPr>
            <a:endParaRPr lang="en-US" sz="2400" b="1" dirty="0"/>
          </a:p>
          <a:p>
            <a:r>
              <a:rPr lang="en-US" sz="1600" b="1" dirty="0"/>
              <a:t>“And we know there are different types of aptitude. Some people</a:t>
            </a:r>
          </a:p>
          <a:p>
            <a:r>
              <a:rPr lang="en-US" sz="1600" b="1" dirty="0"/>
              <a:t>are comfortable as technology users, and some people are</a:t>
            </a:r>
          </a:p>
          <a:p>
            <a:r>
              <a:rPr lang="en-US" sz="1600" b="1" dirty="0"/>
              <a:t>comfortable and curious about how far they can take this. Those</a:t>
            </a:r>
          </a:p>
          <a:p>
            <a:r>
              <a:rPr lang="en-US" sz="1600" b="1" dirty="0"/>
              <a:t>are the people we want to slot into the higher-end areas,” she said.</a:t>
            </a:r>
          </a:p>
          <a:p>
            <a:endParaRPr lang="en-US" sz="1600" b="1" dirty="0"/>
          </a:p>
          <a:p>
            <a:r>
              <a:rPr lang="en-US" sz="1600" b="1" dirty="0"/>
              <a:t>“We have a defense language aptitude battery that helps us figure</a:t>
            </a:r>
          </a:p>
          <a:p>
            <a:r>
              <a:rPr lang="en-US" sz="1600" b="1" dirty="0"/>
              <a:t>out who's going to be good at languages. Where's our aptitude</a:t>
            </a:r>
          </a:p>
          <a:p>
            <a:r>
              <a:rPr lang="en-US" sz="1600" b="1" dirty="0"/>
              <a:t>test for cyber?</a:t>
            </a:r>
          </a:p>
          <a:p>
            <a:endParaRPr lang="en-US" sz="1600" b="1" dirty="0"/>
          </a:p>
          <a:p>
            <a:endParaRPr lang="en-US" sz="1200" b="1" u="sng" dirty="0">
              <a:solidFill>
                <a:schemeClr val="accent1"/>
              </a:solidFill>
            </a:endParaRPr>
          </a:p>
          <a:p>
            <a:endParaRPr lang="en-US" b="1" u="sng" dirty="0">
              <a:solidFill>
                <a:schemeClr val="accent1"/>
              </a:solidFill>
            </a:endParaRPr>
          </a:p>
        </p:txBody>
      </p:sp>
    </p:spTree>
    <p:extLst>
      <p:ext uri="{BB962C8B-B14F-4D97-AF65-F5344CB8AC3E}">
        <p14:creationId xmlns:p14="http://schemas.microsoft.com/office/powerpoint/2010/main" val="3702950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AD2F8D-C6D9-4E20-85B6-42B6899B0F15}"/>
              </a:ext>
            </a:extLst>
          </p:cNvPr>
          <p:cNvSpPr txBox="1">
            <a:spLocks/>
          </p:cNvSpPr>
          <p:nvPr/>
        </p:nvSpPr>
        <p:spPr>
          <a:xfrm>
            <a:off x="302957" y="214103"/>
            <a:ext cx="8069256" cy="126895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t>Case Study: Selecting US Air Force</a:t>
            </a:r>
          </a:p>
          <a:p>
            <a:r>
              <a:rPr lang="en-US" sz="3600" b="1"/>
              <a:t>Cyber Warfare Operators</a:t>
            </a:r>
          </a:p>
        </p:txBody>
      </p:sp>
      <p:sp>
        <p:nvSpPr>
          <p:cNvPr id="7" name="Content Placeholder 1029">
            <a:extLst>
              <a:ext uri="{FF2B5EF4-FFF2-40B4-BE49-F238E27FC236}">
                <a16:creationId xmlns:a16="http://schemas.microsoft.com/office/drawing/2014/main" id="{83456996-73A4-497E-ADDF-4F7FA602F620}"/>
              </a:ext>
            </a:extLst>
          </p:cNvPr>
          <p:cNvSpPr>
            <a:spLocks noGrp="1"/>
          </p:cNvSpPr>
          <p:nvPr>
            <p:ph idx="1"/>
          </p:nvPr>
        </p:nvSpPr>
        <p:spPr>
          <a:xfrm>
            <a:off x="5708709" y="1648437"/>
            <a:ext cx="6072796" cy="4862726"/>
          </a:xfrm>
        </p:spPr>
        <p:txBody>
          <a:bodyPr anchor="t">
            <a:normAutofit/>
          </a:bodyPr>
          <a:lstStyle/>
          <a:p>
            <a:pPr marL="0" indent="0">
              <a:buNone/>
            </a:pPr>
            <a:r>
              <a:rPr lang="en-US" sz="1600"/>
              <a:t>USAF conducted an extensive study of the ability to use CyberGEN.IQ as a filter for students coming into Cyber Warfare Operator training.</a:t>
            </a:r>
          </a:p>
          <a:p>
            <a:r>
              <a:rPr lang="en-US" sz="1600" b="1"/>
              <a:t>CyberGEN.IQ was 97% effective at predicting who was going to become elite (score 90% or higher) Cyber Warfare Operators</a:t>
            </a:r>
          </a:p>
          <a:p>
            <a:r>
              <a:rPr lang="en-US" sz="1600" b="1"/>
              <a:t>CyberGEN.IQ was 84% effective at predicting who would be Cyber Warfare Operators vs other IT professionals</a:t>
            </a:r>
          </a:p>
        </p:txBody>
      </p:sp>
      <p:pic>
        <p:nvPicPr>
          <p:cNvPr id="1026" name="Picture 2">
            <a:extLst>
              <a:ext uri="{FF2B5EF4-FFF2-40B4-BE49-F238E27FC236}">
                <a16:creationId xmlns:a16="http://schemas.microsoft.com/office/drawing/2014/main" id="{8C93635B-7594-4677-B628-1550135BE2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210" y="1944018"/>
            <a:ext cx="3831196" cy="2883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464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AD2F8D-C6D9-4E20-85B6-42B6899B0F15}"/>
              </a:ext>
            </a:extLst>
          </p:cNvPr>
          <p:cNvSpPr txBox="1">
            <a:spLocks/>
          </p:cNvSpPr>
          <p:nvPr/>
        </p:nvSpPr>
        <p:spPr>
          <a:xfrm>
            <a:off x="302956" y="214103"/>
            <a:ext cx="9570885" cy="126895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t>Case Study: Selecting Special Operations Command Cyber Teams</a:t>
            </a:r>
          </a:p>
        </p:txBody>
      </p:sp>
      <p:sp>
        <p:nvSpPr>
          <p:cNvPr id="7" name="Content Placeholder 1029">
            <a:extLst>
              <a:ext uri="{FF2B5EF4-FFF2-40B4-BE49-F238E27FC236}">
                <a16:creationId xmlns:a16="http://schemas.microsoft.com/office/drawing/2014/main" id="{83456996-73A4-497E-ADDF-4F7FA602F620}"/>
              </a:ext>
            </a:extLst>
          </p:cNvPr>
          <p:cNvSpPr>
            <a:spLocks noGrp="1"/>
          </p:cNvSpPr>
          <p:nvPr>
            <p:ph idx="1"/>
          </p:nvPr>
        </p:nvSpPr>
        <p:spPr>
          <a:xfrm>
            <a:off x="5708709" y="1648437"/>
            <a:ext cx="6072796" cy="4862726"/>
          </a:xfrm>
        </p:spPr>
        <p:txBody>
          <a:bodyPr anchor="t">
            <a:normAutofit/>
          </a:bodyPr>
          <a:lstStyle/>
          <a:p>
            <a:pPr marL="0" indent="0">
              <a:buNone/>
            </a:pPr>
            <a:r>
              <a:rPr lang="en-US" sz="1600" dirty="0"/>
              <a:t>US Special Operations Command (SOCOM) is utilizing CyberGEN.IQ to pre-screen applicants for a cyber operations program</a:t>
            </a:r>
          </a:p>
          <a:p>
            <a:r>
              <a:rPr lang="en-US" sz="1600" b="1" dirty="0"/>
              <a:t>CyberGEN.IQ was 77% effective in predicting who would pass/fail the SOCOM selection event</a:t>
            </a:r>
          </a:p>
          <a:p>
            <a:r>
              <a:rPr lang="en-US" sz="1600" b="1" dirty="0"/>
              <a:t>Different clusters of cognitive ability for teams became clear:</a:t>
            </a:r>
          </a:p>
          <a:p>
            <a:pPr lvl="1"/>
            <a:r>
              <a:rPr lang="en-US" sz="1200" b="1" dirty="0"/>
              <a:t>Mentally Tough</a:t>
            </a:r>
          </a:p>
          <a:p>
            <a:pPr lvl="1"/>
            <a:r>
              <a:rPr lang="en-US" sz="1200" b="1" dirty="0"/>
              <a:t>Creative Thinkers</a:t>
            </a:r>
          </a:p>
          <a:p>
            <a:pPr lvl="1"/>
            <a:r>
              <a:rPr lang="en-US" sz="1200" b="1" dirty="0"/>
              <a:t>Critical Thinkers</a:t>
            </a:r>
          </a:p>
        </p:txBody>
      </p:sp>
    </p:spTree>
    <p:extLst>
      <p:ext uri="{BB962C8B-B14F-4D97-AF65-F5344CB8AC3E}">
        <p14:creationId xmlns:p14="http://schemas.microsoft.com/office/powerpoint/2010/main" val="149284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AD2F8D-C6D9-4E20-85B6-42B6899B0F15}"/>
              </a:ext>
            </a:extLst>
          </p:cNvPr>
          <p:cNvSpPr txBox="1">
            <a:spLocks/>
          </p:cNvSpPr>
          <p:nvPr/>
        </p:nvSpPr>
        <p:spPr>
          <a:xfrm>
            <a:off x="302957" y="214103"/>
            <a:ext cx="6307568" cy="126895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t>Case Study: University of North Georgia</a:t>
            </a:r>
          </a:p>
        </p:txBody>
      </p:sp>
      <p:pic>
        <p:nvPicPr>
          <p:cNvPr id="6" name="Picture 2">
            <a:extLst>
              <a:ext uri="{FF2B5EF4-FFF2-40B4-BE49-F238E27FC236}">
                <a16:creationId xmlns:a16="http://schemas.microsoft.com/office/drawing/2014/main" id="{007D972A-FF01-4B53-93D3-45587384FE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164" r="5453" b="-1"/>
          <a:stretch/>
        </p:blipFill>
        <p:spPr bwMode="auto">
          <a:xfrm>
            <a:off x="20" y="1628974"/>
            <a:ext cx="5121857" cy="5229026"/>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noFill/>
          <a:effectLst>
            <a:outerShdw blurRad="50800" dist="38100" algn="l"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
        <p:nvSpPr>
          <p:cNvPr id="7" name="Content Placeholder 1029">
            <a:extLst>
              <a:ext uri="{FF2B5EF4-FFF2-40B4-BE49-F238E27FC236}">
                <a16:creationId xmlns:a16="http://schemas.microsoft.com/office/drawing/2014/main" id="{83456996-73A4-497E-ADDF-4F7FA602F620}"/>
              </a:ext>
            </a:extLst>
          </p:cNvPr>
          <p:cNvSpPr>
            <a:spLocks noGrp="1"/>
          </p:cNvSpPr>
          <p:nvPr>
            <p:ph idx="1"/>
          </p:nvPr>
        </p:nvSpPr>
        <p:spPr>
          <a:xfrm>
            <a:off x="5708709" y="1282137"/>
            <a:ext cx="6072796" cy="5229026"/>
          </a:xfrm>
        </p:spPr>
        <p:txBody>
          <a:bodyPr anchor="t">
            <a:normAutofit/>
          </a:bodyPr>
          <a:lstStyle/>
          <a:p>
            <a:pPr marL="0" indent="0">
              <a:buNone/>
            </a:pPr>
            <a:r>
              <a:rPr lang="en-US" sz="1600"/>
              <a:t>Haystack Solutions helped the University of North Georgia (UNG) to literally find "students in the haystack" with no prior cybersecurity knowledge, skills or abilities, creating a diverse team that won the NSA Codebreaker Challenge in 2019 and 2020.  </a:t>
            </a:r>
          </a:p>
          <a:p>
            <a:pPr marL="0" indent="0">
              <a:buNone/>
            </a:pPr>
            <a:r>
              <a:rPr lang="en-US" sz="1600" b="1"/>
              <a:t>This winning team increased the percentage of women on the team from 10% to 20%, while increasing the overall size of the team by 4x. Of those women:</a:t>
            </a:r>
          </a:p>
          <a:p>
            <a:r>
              <a:rPr lang="en-US" sz="1600" b="1"/>
              <a:t>Most never studied cyber or software development</a:t>
            </a:r>
          </a:p>
          <a:p>
            <a:r>
              <a:rPr lang="en-US" sz="1600" b="1"/>
              <a:t>Now nationally competitive</a:t>
            </a:r>
          </a:p>
          <a:p>
            <a:r>
              <a:rPr lang="en-US" sz="1600" b="1"/>
              <a:t>Many considering cyber careers</a:t>
            </a:r>
          </a:p>
          <a:p>
            <a:r>
              <a:rPr lang="en-US" sz="1600" b="1"/>
              <a:t>Many have stayed in the studies for more than 2 years now</a:t>
            </a:r>
          </a:p>
          <a:p>
            <a:r>
              <a:rPr lang="en-US" sz="1600" b="1"/>
              <a:t>CyberGEN.IQ encouraged them, because it wasn’t intimidating</a:t>
            </a:r>
          </a:p>
          <a:p>
            <a:pPr marL="0" indent="0">
              <a:buNone/>
            </a:pPr>
            <a:endParaRPr lang="en-US" sz="1050"/>
          </a:p>
        </p:txBody>
      </p:sp>
    </p:spTree>
    <p:extLst>
      <p:ext uri="{BB962C8B-B14F-4D97-AF65-F5344CB8AC3E}">
        <p14:creationId xmlns:p14="http://schemas.microsoft.com/office/powerpoint/2010/main" val="1965501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55406075-BCDA-7A43-985F-F94C47E27ACE}"/>
              </a:ext>
            </a:extLst>
          </p:cNvPr>
          <p:cNvSpPr>
            <a:spLocks noGrp="1"/>
          </p:cNvSpPr>
          <p:nvPr>
            <p:ph type="ftr" sz="quarter" idx="11"/>
          </p:nvPr>
        </p:nvSpPr>
        <p:spPr>
          <a:xfrm>
            <a:off x="4038600" y="6356350"/>
            <a:ext cx="4114800" cy="365125"/>
          </a:xfrm>
        </p:spPr>
        <p:txBody>
          <a:bodyPr>
            <a:normAutofit/>
          </a:bodyPr>
          <a:lstStyle/>
          <a:p>
            <a:pPr>
              <a:spcAft>
                <a:spcPts val="600"/>
              </a:spcAft>
            </a:pPr>
            <a:endParaRPr lang="en-US">
              <a:solidFill>
                <a:schemeClr val="tx2">
                  <a:lumMod val="50000"/>
                  <a:lumOff val="50000"/>
                </a:schemeClr>
              </a:solidFill>
            </a:endParaRPr>
          </a:p>
        </p:txBody>
      </p:sp>
      <p:sp>
        <p:nvSpPr>
          <p:cNvPr id="9" name="Title 8">
            <a:extLst>
              <a:ext uri="{FF2B5EF4-FFF2-40B4-BE49-F238E27FC236}">
                <a16:creationId xmlns:a16="http://schemas.microsoft.com/office/drawing/2014/main" id="{DAE95FE2-A7BE-4E8E-B85C-07A61D98D0BF}"/>
              </a:ext>
            </a:extLst>
          </p:cNvPr>
          <p:cNvSpPr>
            <a:spLocks noGrp="1"/>
          </p:cNvSpPr>
          <p:nvPr>
            <p:ph type="title"/>
          </p:nvPr>
        </p:nvSpPr>
        <p:spPr/>
        <p:txBody>
          <a:bodyPr/>
          <a:lstStyle/>
          <a:p>
            <a:r>
              <a:rPr lang="en-US"/>
              <a:t>CyberGEN.IQ Cognitive Overview</a:t>
            </a:r>
          </a:p>
        </p:txBody>
      </p:sp>
      <p:graphicFrame>
        <p:nvGraphicFramePr>
          <p:cNvPr id="12" name="Table 11">
            <a:extLst>
              <a:ext uri="{FF2B5EF4-FFF2-40B4-BE49-F238E27FC236}">
                <a16:creationId xmlns:a16="http://schemas.microsoft.com/office/drawing/2014/main" id="{9CA91215-3F2C-431E-A76D-7A9099C94519}"/>
              </a:ext>
            </a:extLst>
          </p:cNvPr>
          <p:cNvGraphicFramePr>
            <a:graphicFrameLocks noGrp="1"/>
          </p:cNvGraphicFramePr>
          <p:nvPr>
            <p:extLst>
              <p:ext uri="{D42A27DB-BD31-4B8C-83A1-F6EECF244321}">
                <p14:modId xmlns:p14="http://schemas.microsoft.com/office/powerpoint/2010/main" val="2339297340"/>
              </p:ext>
            </p:extLst>
          </p:nvPr>
        </p:nvGraphicFramePr>
        <p:xfrm>
          <a:off x="8032268" y="2419041"/>
          <a:ext cx="3989106" cy="3500583"/>
        </p:xfrm>
        <a:graphic>
          <a:graphicData uri="http://schemas.openxmlformats.org/drawingml/2006/table">
            <a:tbl>
              <a:tblPr/>
              <a:tblGrid>
                <a:gridCol w="2020430">
                  <a:extLst>
                    <a:ext uri="{9D8B030D-6E8A-4147-A177-3AD203B41FA5}">
                      <a16:colId xmlns:a16="http://schemas.microsoft.com/office/drawing/2014/main" val="1470293577"/>
                    </a:ext>
                  </a:extLst>
                </a:gridCol>
                <a:gridCol w="723180">
                  <a:extLst>
                    <a:ext uri="{9D8B030D-6E8A-4147-A177-3AD203B41FA5}">
                      <a16:colId xmlns:a16="http://schemas.microsoft.com/office/drawing/2014/main" val="390943684"/>
                    </a:ext>
                  </a:extLst>
                </a:gridCol>
                <a:gridCol w="1245496">
                  <a:extLst>
                    <a:ext uri="{9D8B030D-6E8A-4147-A177-3AD203B41FA5}">
                      <a16:colId xmlns:a16="http://schemas.microsoft.com/office/drawing/2014/main" val="1496158275"/>
                    </a:ext>
                  </a:extLst>
                </a:gridCol>
              </a:tblGrid>
              <a:tr h="235207">
                <a:tc>
                  <a:txBody>
                    <a:bodyPr/>
                    <a:lstStyle/>
                    <a:p>
                      <a:pPr rtl="0" fontAlgn="b"/>
                      <a:r>
                        <a:rPr lang="en-US" sz="1000">
                          <a:effectLst/>
                        </a:rPr>
                        <a:t>Cognitive Assessment</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000">
                          <a:effectLst/>
                        </a:rPr>
                        <a:t>Short Name</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000">
                          <a:effectLst/>
                        </a:rPr>
                        <a:t>Dimension</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201148882"/>
                  </a:ext>
                </a:extLst>
              </a:tr>
              <a:tr h="230269">
                <a:tc>
                  <a:txBody>
                    <a:bodyPr/>
                    <a:lstStyle/>
                    <a:p>
                      <a:pPr rtl="0" fontAlgn="b"/>
                      <a:r>
                        <a:rPr lang="en-US" sz="1000" b="0" u="none">
                          <a:solidFill>
                            <a:schemeClr val="tx1"/>
                          </a:solidFill>
                          <a:effectLst/>
                        </a:rPr>
                        <a:t>Need for Cognition</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000" b="0" u="none">
                          <a:effectLst/>
                        </a:rPr>
                        <a:t>NFC</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000" b="0" u="none">
                          <a:effectLst/>
                        </a:rPr>
                        <a:t>Critical Thinking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extLst>
                  <a:ext uri="{0D108BD9-81ED-4DB2-BD59-A6C34878D82A}">
                    <a16:rowId xmlns:a16="http://schemas.microsoft.com/office/drawing/2014/main" val="1110941296"/>
                  </a:ext>
                </a:extLst>
              </a:tr>
              <a:tr h="174567">
                <a:tc>
                  <a:txBody>
                    <a:bodyPr/>
                    <a:lstStyle/>
                    <a:p>
                      <a:pPr rtl="0" fontAlgn="b"/>
                      <a:r>
                        <a:rPr lang="en-US" sz="1000" b="0" u="none" dirty="0">
                          <a:solidFill>
                            <a:schemeClr val="tx1"/>
                          </a:solidFill>
                          <a:effectLst/>
                        </a:rPr>
                        <a:t>Dynamic Systems Control</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000" b="0" u="none">
                          <a:effectLst/>
                        </a:rPr>
                        <a:t>DSCB</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000" b="0" u="none">
                          <a:effectLst/>
                        </a:rPr>
                        <a:t>Critical Thinking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extLst>
                  <a:ext uri="{0D108BD9-81ED-4DB2-BD59-A6C34878D82A}">
                    <a16:rowId xmlns:a16="http://schemas.microsoft.com/office/drawing/2014/main" val="774317778"/>
                  </a:ext>
                </a:extLst>
              </a:tr>
              <a:tr h="195357">
                <a:tc>
                  <a:txBody>
                    <a:bodyPr/>
                    <a:lstStyle/>
                    <a:p>
                      <a:pPr rtl="0" fontAlgn="b"/>
                      <a:r>
                        <a:rPr lang="en-US" sz="1000" b="0" u="none" dirty="0">
                          <a:solidFill>
                            <a:schemeClr val="tx1"/>
                          </a:solidFill>
                          <a:effectLst/>
                        </a:rPr>
                        <a:t>Matrix Reasoning</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000" b="0" u="none" dirty="0">
                          <a:effectLst/>
                        </a:rPr>
                        <a:t>MRC</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000" b="0" u="none">
                          <a:effectLst/>
                        </a:rPr>
                        <a:t>Critical Thinking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extLst>
                  <a:ext uri="{0D108BD9-81ED-4DB2-BD59-A6C34878D82A}">
                    <a16:rowId xmlns:a16="http://schemas.microsoft.com/office/drawing/2014/main" val="3932634506"/>
                  </a:ext>
                </a:extLst>
              </a:tr>
              <a:tr h="142702">
                <a:tc>
                  <a:txBody>
                    <a:bodyPr/>
                    <a:lstStyle/>
                    <a:p>
                      <a:pPr rtl="0" fontAlgn="b"/>
                      <a:r>
                        <a:rPr lang="en-US" sz="1000" b="0" u="none">
                          <a:solidFill>
                            <a:schemeClr val="tx1"/>
                          </a:solidFill>
                          <a:effectLst/>
                        </a:rPr>
                        <a:t>Paper Folding</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000" b="0" u="none">
                          <a:effectLst/>
                        </a:rPr>
                        <a:t>PFB</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000" b="0" u="none">
                          <a:effectLst/>
                        </a:rPr>
                        <a:t>Critical Thinking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extLst>
                  <a:ext uri="{0D108BD9-81ED-4DB2-BD59-A6C34878D82A}">
                    <a16:rowId xmlns:a16="http://schemas.microsoft.com/office/drawing/2014/main" val="947615103"/>
                  </a:ext>
                </a:extLst>
              </a:tr>
              <a:tr h="160713">
                <a:tc>
                  <a:txBody>
                    <a:bodyPr/>
                    <a:lstStyle/>
                    <a:p>
                      <a:pPr rtl="0" fontAlgn="b"/>
                      <a:r>
                        <a:rPr lang="en-US" sz="1000" b="0" u="none">
                          <a:solidFill>
                            <a:schemeClr val="tx1"/>
                          </a:solidFill>
                          <a:effectLst/>
                        </a:rPr>
                        <a:t>Remember and Count</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000" b="0" u="none">
                          <a:effectLst/>
                        </a:rPr>
                        <a:t>RACA</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000" b="0" u="none" dirty="0">
                          <a:effectLst/>
                        </a:rPr>
                        <a:t>Critical Thinking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extLst>
                  <a:ext uri="{0D108BD9-81ED-4DB2-BD59-A6C34878D82A}">
                    <a16:rowId xmlns:a16="http://schemas.microsoft.com/office/drawing/2014/main" val="3529756933"/>
                  </a:ext>
                </a:extLst>
              </a:tr>
              <a:tr h="235207">
                <a:tc>
                  <a:txBody>
                    <a:bodyPr/>
                    <a:lstStyle/>
                    <a:p>
                      <a:pPr rtl="0" fontAlgn="b"/>
                      <a:r>
                        <a:rPr lang="en-US" sz="1000" b="0" u="none">
                          <a:solidFill>
                            <a:schemeClr val="bg1"/>
                          </a:solidFill>
                          <a:effectLst/>
                        </a:rPr>
                        <a:t>Remote Associates</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0000"/>
                    </a:solidFill>
                  </a:tcPr>
                </a:tc>
                <a:tc>
                  <a:txBody>
                    <a:bodyPr/>
                    <a:lstStyle/>
                    <a:p>
                      <a:pPr rtl="0" fontAlgn="b"/>
                      <a:r>
                        <a:rPr lang="en-US" sz="1000" b="0" u="none">
                          <a:solidFill>
                            <a:schemeClr val="bg1"/>
                          </a:solidFill>
                          <a:effectLst/>
                        </a:rPr>
                        <a:t>RATA</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0000"/>
                    </a:solidFill>
                  </a:tcPr>
                </a:tc>
                <a:tc>
                  <a:txBody>
                    <a:bodyPr/>
                    <a:lstStyle/>
                    <a:p>
                      <a:pPr rtl="0" fontAlgn="b"/>
                      <a:r>
                        <a:rPr lang="en-US" sz="1000" b="0" u="none">
                          <a:solidFill>
                            <a:schemeClr val="bg1"/>
                          </a:solidFill>
                          <a:effectLst/>
                        </a:rPr>
                        <a:t>Initiating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0000"/>
                    </a:solidFill>
                  </a:tcPr>
                </a:tc>
                <a:extLst>
                  <a:ext uri="{0D108BD9-81ED-4DB2-BD59-A6C34878D82A}">
                    <a16:rowId xmlns:a16="http://schemas.microsoft.com/office/drawing/2014/main" val="1780336918"/>
                  </a:ext>
                </a:extLst>
              </a:tr>
              <a:tr h="235207">
                <a:tc>
                  <a:txBody>
                    <a:bodyPr/>
                    <a:lstStyle/>
                    <a:p>
                      <a:pPr rtl="0" fontAlgn="b"/>
                      <a:r>
                        <a:rPr lang="en-US" sz="1000" b="0" u="none">
                          <a:solidFill>
                            <a:schemeClr val="bg1"/>
                          </a:solidFill>
                          <a:effectLst/>
                        </a:rPr>
                        <a:t>Spatial Integration</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0000"/>
                    </a:solidFill>
                  </a:tcPr>
                </a:tc>
                <a:tc>
                  <a:txBody>
                    <a:bodyPr/>
                    <a:lstStyle/>
                    <a:p>
                      <a:pPr rtl="0" fontAlgn="b"/>
                      <a:r>
                        <a:rPr lang="en-US" sz="1000" b="0" u="none">
                          <a:solidFill>
                            <a:schemeClr val="bg1"/>
                          </a:solidFill>
                          <a:effectLst/>
                        </a:rPr>
                        <a:t>SRIA</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0000"/>
                    </a:solidFill>
                  </a:tcPr>
                </a:tc>
                <a:tc>
                  <a:txBody>
                    <a:bodyPr/>
                    <a:lstStyle/>
                    <a:p>
                      <a:pPr rtl="0" fontAlgn="b"/>
                      <a:r>
                        <a:rPr lang="en-US" sz="1000" b="0" u="none">
                          <a:solidFill>
                            <a:schemeClr val="bg1"/>
                          </a:solidFill>
                          <a:effectLst/>
                        </a:rPr>
                        <a:t>Initiating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0000"/>
                    </a:solidFill>
                  </a:tcPr>
                </a:tc>
                <a:extLst>
                  <a:ext uri="{0D108BD9-81ED-4DB2-BD59-A6C34878D82A}">
                    <a16:rowId xmlns:a16="http://schemas.microsoft.com/office/drawing/2014/main" val="2322228509"/>
                  </a:ext>
                </a:extLst>
              </a:tr>
              <a:tr h="235207">
                <a:tc>
                  <a:txBody>
                    <a:bodyPr/>
                    <a:lstStyle/>
                    <a:p>
                      <a:pPr rtl="0" fontAlgn="b"/>
                      <a:r>
                        <a:rPr lang="en-US" sz="1000" b="0" u="none">
                          <a:solidFill>
                            <a:schemeClr val="tx1"/>
                          </a:solidFill>
                          <a:effectLst/>
                        </a:rPr>
                        <a:t>Coding Speed</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tc>
                  <a:txBody>
                    <a:bodyPr/>
                    <a:lstStyle/>
                    <a:p>
                      <a:pPr rtl="0" fontAlgn="b"/>
                      <a:r>
                        <a:rPr lang="en-US" sz="1000" b="0" u="none">
                          <a:solidFill>
                            <a:schemeClr val="tx1"/>
                          </a:solidFill>
                          <a:effectLst/>
                        </a:rPr>
                        <a:t>CSB</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tc>
                  <a:txBody>
                    <a:bodyPr/>
                    <a:lstStyle/>
                    <a:p>
                      <a:pPr rtl="0" fontAlgn="b"/>
                      <a:r>
                        <a:rPr lang="en-US" sz="1000" b="0" u="none">
                          <a:solidFill>
                            <a:schemeClr val="tx1"/>
                          </a:solidFill>
                          <a:effectLst/>
                        </a:rPr>
                        <a:t>Responding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2725395418"/>
                  </a:ext>
                </a:extLst>
              </a:tr>
              <a:tr h="235207">
                <a:tc>
                  <a:txBody>
                    <a:bodyPr/>
                    <a:lstStyle/>
                    <a:p>
                      <a:pPr rtl="0" fontAlgn="b"/>
                      <a:r>
                        <a:rPr lang="en-US" sz="1000" b="0" u="none">
                          <a:solidFill>
                            <a:schemeClr val="tx1"/>
                          </a:solidFill>
                          <a:effectLst/>
                        </a:rPr>
                        <a:t>Pattern Vigilance</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tc>
                  <a:txBody>
                    <a:bodyPr/>
                    <a:lstStyle/>
                    <a:p>
                      <a:pPr rtl="0" fontAlgn="b"/>
                      <a:r>
                        <a:rPr lang="en-US" sz="1000" b="0" u="none">
                          <a:solidFill>
                            <a:schemeClr val="tx1"/>
                          </a:solidFill>
                          <a:effectLst/>
                        </a:rPr>
                        <a:t>PVA</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tc>
                  <a:txBody>
                    <a:bodyPr/>
                    <a:lstStyle/>
                    <a:p>
                      <a:pPr rtl="0" fontAlgn="b"/>
                      <a:r>
                        <a:rPr lang="en-US" sz="1000" b="0" u="none">
                          <a:solidFill>
                            <a:schemeClr val="tx1"/>
                          </a:solidFill>
                          <a:effectLst/>
                        </a:rPr>
                        <a:t>Responding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92936095"/>
                  </a:ext>
                </a:extLst>
              </a:tr>
              <a:tr h="235207">
                <a:tc>
                  <a:txBody>
                    <a:bodyPr/>
                    <a:lstStyle/>
                    <a:p>
                      <a:pPr rtl="0" fontAlgn="b"/>
                      <a:r>
                        <a:rPr lang="en-US" sz="1000" b="0" u="none">
                          <a:solidFill>
                            <a:schemeClr val="tx1"/>
                          </a:solidFill>
                          <a:effectLst/>
                        </a:rPr>
                        <a:t>Anomaly Detection Rule Based</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tc>
                  <a:txBody>
                    <a:bodyPr/>
                    <a:lstStyle/>
                    <a:p>
                      <a:pPr rtl="0" fontAlgn="b"/>
                      <a:r>
                        <a:rPr lang="en-US" sz="1000" b="0" u="none">
                          <a:solidFill>
                            <a:schemeClr val="tx1"/>
                          </a:solidFill>
                          <a:effectLst/>
                        </a:rPr>
                        <a:t>ADRA</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tc>
                  <a:txBody>
                    <a:bodyPr/>
                    <a:lstStyle/>
                    <a:p>
                      <a:pPr rtl="0" fontAlgn="b"/>
                      <a:r>
                        <a:rPr lang="en-US" sz="1000" b="0" u="none">
                          <a:solidFill>
                            <a:schemeClr val="tx1"/>
                          </a:solidFill>
                          <a:effectLst/>
                        </a:rPr>
                        <a:t>Responding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3842272955"/>
                  </a:ext>
                </a:extLst>
              </a:tr>
              <a:tr h="235207">
                <a:tc>
                  <a:txBody>
                    <a:bodyPr/>
                    <a:lstStyle/>
                    <a:p>
                      <a:pPr rtl="0" fontAlgn="b"/>
                      <a:r>
                        <a:rPr lang="en-US" sz="1000" b="0" u="none">
                          <a:solidFill>
                            <a:schemeClr val="tx1"/>
                          </a:solidFill>
                          <a:effectLst/>
                        </a:rPr>
                        <a:t>Statistical Learning</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tc>
                  <a:txBody>
                    <a:bodyPr/>
                    <a:lstStyle/>
                    <a:p>
                      <a:pPr rtl="0" fontAlgn="b"/>
                      <a:r>
                        <a:rPr lang="en-US" sz="1000" b="0" u="none">
                          <a:solidFill>
                            <a:schemeClr val="tx1"/>
                          </a:solidFill>
                          <a:effectLst/>
                        </a:rPr>
                        <a:t>SLB</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tc>
                  <a:txBody>
                    <a:bodyPr/>
                    <a:lstStyle/>
                    <a:p>
                      <a:pPr rtl="0" fontAlgn="b"/>
                      <a:r>
                        <a:rPr lang="en-US" sz="1000" b="0" u="none">
                          <a:solidFill>
                            <a:schemeClr val="tx1"/>
                          </a:solidFill>
                          <a:effectLst/>
                        </a:rPr>
                        <a:t>Responding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555416362"/>
                  </a:ext>
                </a:extLst>
              </a:tr>
              <a:tr h="235207">
                <a:tc>
                  <a:txBody>
                    <a:bodyPr/>
                    <a:lstStyle/>
                    <a:p>
                      <a:pPr rtl="0" fontAlgn="b"/>
                      <a:r>
                        <a:rPr lang="en-US" sz="1000" b="0" u="none">
                          <a:solidFill>
                            <a:schemeClr val="bg1"/>
                          </a:solidFill>
                          <a:effectLst/>
                        </a:rPr>
                        <a:t>Recent Probes - 1 item</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4070FF"/>
                    </a:solidFill>
                  </a:tcPr>
                </a:tc>
                <a:tc>
                  <a:txBody>
                    <a:bodyPr/>
                    <a:lstStyle/>
                    <a:p>
                      <a:pPr rtl="0" fontAlgn="b"/>
                      <a:r>
                        <a:rPr lang="en-US" sz="1000" b="0" u="none">
                          <a:solidFill>
                            <a:schemeClr val="bg1"/>
                          </a:solidFill>
                          <a:effectLst/>
                        </a:rPr>
                        <a:t>RP1A</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4070FF"/>
                    </a:solidFill>
                  </a:tcPr>
                </a:tc>
                <a:tc>
                  <a:txBody>
                    <a:bodyPr/>
                    <a:lstStyle/>
                    <a:p>
                      <a:pPr rtl="0" fontAlgn="b"/>
                      <a:r>
                        <a:rPr lang="en-US" sz="1000" b="0" u="none">
                          <a:solidFill>
                            <a:schemeClr val="bg1"/>
                          </a:solidFill>
                          <a:effectLst/>
                        </a:rPr>
                        <a:t>Real-Time</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4070FF"/>
                    </a:solidFill>
                  </a:tcPr>
                </a:tc>
                <a:extLst>
                  <a:ext uri="{0D108BD9-81ED-4DB2-BD59-A6C34878D82A}">
                    <a16:rowId xmlns:a16="http://schemas.microsoft.com/office/drawing/2014/main" val="4111380379"/>
                  </a:ext>
                </a:extLst>
              </a:tr>
              <a:tr h="235207">
                <a:tc>
                  <a:txBody>
                    <a:bodyPr/>
                    <a:lstStyle/>
                    <a:p>
                      <a:pPr rtl="0" fontAlgn="b"/>
                      <a:r>
                        <a:rPr lang="en-US" sz="1000" b="0" u="none">
                          <a:solidFill>
                            <a:schemeClr val="bg1"/>
                          </a:solidFill>
                          <a:effectLst/>
                        </a:rPr>
                        <a:t>Recent Probes - 4 items</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4070FF"/>
                    </a:solidFill>
                  </a:tcPr>
                </a:tc>
                <a:tc>
                  <a:txBody>
                    <a:bodyPr/>
                    <a:lstStyle/>
                    <a:p>
                      <a:pPr rtl="0" fontAlgn="b"/>
                      <a:r>
                        <a:rPr lang="en-US" sz="1000" b="0" u="none">
                          <a:solidFill>
                            <a:schemeClr val="bg1"/>
                          </a:solidFill>
                          <a:effectLst/>
                        </a:rPr>
                        <a:t>RP4A</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4070FF"/>
                    </a:solidFill>
                  </a:tcPr>
                </a:tc>
                <a:tc>
                  <a:txBody>
                    <a:bodyPr/>
                    <a:lstStyle/>
                    <a:p>
                      <a:pPr rtl="0" fontAlgn="b"/>
                      <a:r>
                        <a:rPr lang="en-US" sz="1000" b="0" u="none">
                          <a:solidFill>
                            <a:schemeClr val="bg1"/>
                          </a:solidFill>
                          <a:effectLst/>
                        </a:rPr>
                        <a:t>Real-Time</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4070FF"/>
                    </a:solidFill>
                  </a:tcPr>
                </a:tc>
                <a:extLst>
                  <a:ext uri="{0D108BD9-81ED-4DB2-BD59-A6C34878D82A}">
                    <a16:rowId xmlns:a16="http://schemas.microsoft.com/office/drawing/2014/main" val="1825632347"/>
                  </a:ext>
                </a:extLst>
              </a:tr>
              <a:tr h="235207">
                <a:tc>
                  <a:txBody>
                    <a:bodyPr/>
                    <a:lstStyle/>
                    <a:p>
                      <a:pPr rtl="0" fontAlgn="b"/>
                      <a:r>
                        <a:rPr lang="en-US" sz="1000" b="0" u="none">
                          <a:solidFill>
                            <a:schemeClr val="tx1"/>
                          </a:solidFill>
                          <a:effectLst/>
                        </a:rPr>
                        <a:t>Need for Cognitive Closure</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92D050"/>
                    </a:solidFill>
                  </a:tcPr>
                </a:tc>
                <a:tc>
                  <a:txBody>
                    <a:bodyPr/>
                    <a:lstStyle/>
                    <a:p>
                      <a:pPr rtl="0" fontAlgn="b"/>
                      <a:r>
                        <a:rPr lang="en-US" sz="1000" b="0" u="none">
                          <a:effectLst/>
                        </a:rPr>
                        <a:t>NFCC</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92D050"/>
                    </a:solidFill>
                  </a:tcPr>
                </a:tc>
                <a:tc>
                  <a:txBody>
                    <a:bodyPr/>
                    <a:lstStyle/>
                    <a:p>
                      <a:pPr rtl="0" fontAlgn="b"/>
                      <a:r>
                        <a:rPr lang="en-US" sz="1000" b="0" u="none">
                          <a:effectLst/>
                        </a:rPr>
                        <a:t>Exhaustive</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92D050"/>
                    </a:solidFill>
                  </a:tcPr>
                </a:tc>
                <a:extLst>
                  <a:ext uri="{0D108BD9-81ED-4DB2-BD59-A6C34878D82A}">
                    <a16:rowId xmlns:a16="http://schemas.microsoft.com/office/drawing/2014/main" val="841888856"/>
                  </a:ext>
                </a:extLst>
              </a:tr>
              <a:tr h="235207">
                <a:tc>
                  <a:txBody>
                    <a:bodyPr/>
                    <a:lstStyle/>
                    <a:p>
                      <a:pPr rtl="0" fontAlgn="b"/>
                      <a:r>
                        <a:rPr lang="en-US" sz="1000" b="0" u="none">
                          <a:solidFill>
                            <a:schemeClr val="tx1"/>
                          </a:solidFill>
                          <a:effectLst/>
                        </a:rPr>
                        <a:t>Number Picker</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rtl="0" fontAlgn="b"/>
                      <a:r>
                        <a:rPr lang="en-US" sz="1000" b="0" u="none">
                          <a:effectLst/>
                        </a:rPr>
                        <a:t>NPA</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rtl="0" fontAlgn="b"/>
                      <a:r>
                        <a:rPr lang="en-US" sz="1000" b="0" u="none" dirty="0">
                          <a:effectLst/>
                        </a:rPr>
                        <a:t>Exhaustive</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788335029"/>
                  </a:ext>
                </a:extLst>
              </a:tr>
            </a:tbl>
          </a:graphicData>
        </a:graphic>
      </p:graphicFrame>
      <p:pic>
        <p:nvPicPr>
          <p:cNvPr id="3" name="Picture 2">
            <a:extLst>
              <a:ext uri="{FF2B5EF4-FFF2-40B4-BE49-F238E27FC236}">
                <a16:creationId xmlns:a16="http://schemas.microsoft.com/office/drawing/2014/main" id="{A8030E8B-3A93-47A1-A26A-5B04B65E59BB}"/>
              </a:ext>
            </a:extLst>
          </p:cNvPr>
          <p:cNvPicPr>
            <a:picLocks noChangeAspect="1"/>
          </p:cNvPicPr>
          <p:nvPr/>
        </p:nvPicPr>
        <p:blipFill>
          <a:blip r:embed="rId2"/>
          <a:stretch>
            <a:fillRect/>
          </a:stretch>
        </p:blipFill>
        <p:spPr>
          <a:xfrm>
            <a:off x="1056576" y="1607209"/>
            <a:ext cx="6191568" cy="4635738"/>
          </a:xfrm>
          <a:prstGeom prst="rect">
            <a:avLst/>
          </a:prstGeom>
        </p:spPr>
      </p:pic>
    </p:spTree>
    <p:extLst>
      <p:ext uri="{BB962C8B-B14F-4D97-AF65-F5344CB8AC3E}">
        <p14:creationId xmlns:p14="http://schemas.microsoft.com/office/powerpoint/2010/main" val="2945143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D55391-8B89-F044-8B87-FD3B6ED286DF}"/>
              </a:ext>
            </a:extLst>
          </p:cNvPr>
          <p:cNvSpPr>
            <a:spLocks noGrp="1"/>
          </p:cNvSpPr>
          <p:nvPr>
            <p:ph type="title"/>
          </p:nvPr>
        </p:nvSpPr>
        <p:spPr>
          <a:xfrm>
            <a:off x="946233" y="768964"/>
            <a:ext cx="5991244" cy="1106424"/>
          </a:xfrm>
        </p:spPr>
        <p:txBody>
          <a:bodyPr>
            <a:normAutofit fontScale="90000"/>
          </a:bodyPr>
          <a:lstStyle/>
          <a:p>
            <a:pPr>
              <a:lnSpc>
                <a:spcPct val="110000"/>
              </a:lnSpc>
              <a:spcBef>
                <a:spcPts val="1000"/>
              </a:spcBef>
            </a:pPr>
            <a:r>
              <a:rPr lang="en-US" sz="3100" b="1">
                <a:latin typeface="+mn-lt"/>
                <a:ea typeface="+mn-ea"/>
                <a:cs typeface="+mn-cs"/>
              </a:rPr>
              <a:t>CyberGEN.IQ</a:t>
            </a:r>
            <a:r>
              <a:rPr lang="en-US" sz="2800" b="1">
                <a:latin typeface="+mn-lt"/>
                <a:ea typeface="+mn-ea"/>
                <a:cs typeface="+mn-cs"/>
              </a:rPr>
              <a:t> </a:t>
            </a:r>
            <a:br>
              <a:rPr lang="en-US" sz="2800" b="1">
                <a:latin typeface="+mn-lt"/>
                <a:ea typeface="+mn-ea"/>
                <a:cs typeface="+mn-cs"/>
              </a:rPr>
            </a:br>
            <a:br>
              <a:rPr lang="en-US" sz="2800" b="1">
                <a:latin typeface="+mn-lt"/>
                <a:ea typeface="+mn-ea"/>
                <a:cs typeface="+mn-cs"/>
              </a:rPr>
            </a:br>
            <a:r>
              <a:rPr lang="en-US" sz="2800"/>
              <a:t>15 Tests within the Assessment Battery</a:t>
            </a:r>
            <a:br>
              <a:rPr lang="en-US" sz="2800"/>
            </a:br>
            <a:endParaRPr lang="en-US" sz="2800" b="1">
              <a:latin typeface="+mn-lt"/>
              <a:ea typeface="+mn-ea"/>
              <a:cs typeface="+mn-cs"/>
            </a:endParaRPr>
          </a:p>
        </p:txBody>
      </p:sp>
      <p:sp>
        <p:nvSpPr>
          <p:cNvPr id="15" name="Rectangle 14">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Content Placeholder 9" descr="Chart, scatter chart&#10;&#10;Description automatically generated">
            <a:extLst>
              <a:ext uri="{FF2B5EF4-FFF2-40B4-BE49-F238E27FC236}">
                <a16:creationId xmlns:a16="http://schemas.microsoft.com/office/drawing/2014/main" id="{D5AF2529-E817-CE4A-B17E-763C2B8D2111}"/>
              </a:ext>
            </a:extLst>
          </p:cNvPr>
          <p:cNvPicPr>
            <a:picLocks noGrp="1" noChangeAspect="1"/>
          </p:cNvPicPr>
          <p:nvPr>
            <p:ph idx="1"/>
          </p:nvPr>
        </p:nvPicPr>
        <p:blipFill>
          <a:blip r:embed="rId2"/>
          <a:stretch>
            <a:fillRect/>
          </a:stretch>
        </p:blipFill>
        <p:spPr>
          <a:xfrm>
            <a:off x="191312" y="2204449"/>
            <a:ext cx="3402558" cy="4376794"/>
          </a:xfrm>
        </p:spPr>
      </p:pic>
      <p:sp>
        <p:nvSpPr>
          <p:cNvPr id="4" name="Footer Placeholder 3">
            <a:extLst>
              <a:ext uri="{FF2B5EF4-FFF2-40B4-BE49-F238E27FC236}">
                <a16:creationId xmlns:a16="http://schemas.microsoft.com/office/drawing/2014/main" id="{55406075-BCDA-7A43-985F-F94C47E27ACE}"/>
              </a:ext>
            </a:extLst>
          </p:cNvPr>
          <p:cNvSpPr>
            <a:spLocks noGrp="1"/>
          </p:cNvSpPr>
          <p:nvPr>
            <p:ph type="ftr" sz="quarter" idx="11"/>
          </p:nvPr>
        </p:nvSpPr>
        <p:spPr>
          <a:xfrm>
            <a:off x="4038600" y="6356350"/>
            <a:ext cx="4114800" cy="365125"/>
          </a:xfrm>
        </p:spPr>
        <p:txBody>
          <a:bodyPr>
            <a:normAutofit/>
          </a:bodyPr>
          <a:lstStyle/>
          <a:p>
            <a:pPr>
              <a:spcAft>
                <a:spcPts val="600"/>
              </a:spcAft>
            </a:pPr>
            <a:endParaRPr lang="en-US">
              <a:solidFill>
                <a:schemeClr val="tx2">
                  <a:lumMod val="50000"/>
                  <a:lumOff val="50000"/>
                </a:schemeClr>
              </a:solidFill>
            </a:endParaRPr>
          </a:p>
        </p:txBody>
      </p:sp>
      <p:cxnSp>
        <p:nvCxnSpPr>
          <p:cNvPr id="14" name="Straight Arrow Connector 13">
            <a:extLst>
              <a:ext uri="{FF2B5EF4-FFF2-40B4-BE49-F238E27FC236}">
                <a16:creationId xmlns:a16="http://schemas.microsoft.com/office/drawing/2014/main" id="{3E347F78-9021-4F1C-BA94-56E4BE7248FE}"/>
              </a:ext>
            </a:extLst>
          </p:cNvPr>
          <p:cNvCxnSpPr>
            <a:cxnSpLocks/>
          </p:cNvCxnSpPr>
          <p:nvPr/>
        </p:nvCxnSpPr>
        <p:spPr>
          <a:xfrm>
            <a:off x="7332039" y="4608875"/>
            <a:ext cx="62814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4">
            <a:extLst>
              <a:ext uri="{FF2B5EF4-FFF2-40B4-BE49-F238E27FC236}">
                <a16:creationId xmlns:a16="http://schemas.microsoft.com/office/drawing/2014/main" id="{B208B27F-5051-4879-9518-1D595A6C3490}"/>
              </a:ext>
            </a:extLst>
          </p:cNvPr>
          <p:cNvSpPr txBox="1">
            <a:spLocks/>
          </p:cNvSpPr>
          <p:nvPr/>
        </p:nvSpPr>
        <p:spPr>
          <a:xfrm>
            <a:off x="3657878" y="2197218"/>
            <a:ext cx="3070334" cy="301341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i="0" u="none" strike="noStrike">
                <a:solidFill>
                  <a:srgbClr val="000000"/>
                </a:solidFill>
                <a:effectLst/>
                <a:latin typeface="Arial" panose="020B0604020202020204" pitchFamily="34" charset="0"/>
              </a:rPr>
              <a:t>Definition of the construct - </a:t>
            </a:r>
            <a:r>
              <a:rPr lang="en-US" sz="1800" b="0" i="0" u="none" strike="noStrike">
                <a:solidFill>
                  <a:srgbClr val="000000"/>
                </a:solidFill>
                <a:effectLst/>
                <a:latin typeface="Times New Roman" panose="02020603050405020304" pitchFamily="18" charset="0"/>
              </a:rPr>
              <a:t>The Anomaly Detection Rule-Based (ADR) task measures the construct of anomaly detection, in the Responsive Thinking construct category. Anomaly detection represents the ability to detect information that is anomalous in a larger context, such that it does not conform to the expected pattern. ADR specifically assesses this ability by having examinees explicitly learn the rules that govern a system, and then detect patterns in the system that break these rules.</a:t>
            </a:r>
            <a:endParaRPr lang="en-US" sz="2000"/>
          </a:p>
        </p:txBody>
      </p:sp>
      <p:graphicFrame>
        <p:nvGraphicFramePr>
          <p:cNvPr id="18" name="Table 17">
            <a:extLst>
              <a:ext uri="{FF2B5EF4-FFF2-40B4-BE49-F238E27FC236}">
                <a16:creationId xmlns:a16="http://schemas.microsoft.com/office/drawing/2014/main" id="{D08E647A-9AB4-4EBA-969B-80353E9A526A}"/>
              </a:ext>
            </a:extLst>
          </p:cNvPr>
          <p:cNvGraphicFramePr>
            <a:graphicFrameLocks noGrp="1"/>
          </p:cNvGraphicFramePr>
          <p:nvPr>
            <p:extLst>
              <p:ext uri="{D42A27DB-BD31-4B8C-83A1-F6EECF244321}">
                <p14:modId xmlns:p14="http://schemas.microsoft.com/office/powerpoint/2010/main" val="3796656171"/>
              </p:ext>
            </p:extLst>
          </p:nvPr>
        </p:nvGraphicFramePr>
        <p:xfrm>
          <a:off x="8032268" y="2419041"/>
          <a:ext cx="3989106" cy="3457626"/>
        </p:xfrm>
        <a:graphic>
          <a:graphicData uri="http://schemas.openxmlformats.org/drawingml/2006/table">
            <a:tbl>
              <a:tblPr/>
              <a:tblGrid>
                <a:gridCol w="2020430">
                  <a:extLst>
                    <a:ext uri="{9D8B030D-6E8A-4147-A177-3AD203B41FA5}">
                      <a16:colId xmlns:a16="http://schemas.microsoft.com/office/drawing/2014/main" val="1470293577"/>
                    </a:ext>
                  </a:extLst>
                </a:gridCol>
                <a:gridCol w="723180">
                  <a:extLst>
                    <a:ext uri="{9D8B030D-6E8A-4147-A177-3AD203B41FA5}">
                      <a16:colId xmlns:a16="http://schemas.microsoft.com/office/drawing/2014/main" val="390943684"/>
                    </a:ext>
                  </a:extLst>
                </a:gridCol>
                <a:gridCol w="1245496">
                  <a:extLst>
                    <a:ext uri="{9D8B030D-6E8A-4147-A177-3AD203B41FA5}">
                      <a16:colId xmlns:a16="http://schemas.microsoft.com/office/drawing/2014/main" val="1496158275"/>
                    </a:ext>
                  </a:extLst>
                </a:gridCol>
              </a:tblGrid>
              <a:tr h="235207">
                <a:tc>
                  <a:txBody>
                    <a:bodyPr/>
                    <a:lstStyle/>
                    <a:p>
                      <a:pPr rtl="0" fontAlgn="b"/>
                      <a:r>
                        <a:rPr lang="en-US" sz="1000" b="0" u="none">
                          <a:effectLst/>
                        </a:rPr>
                        <a:t>Cognitive Assessment</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000" b="0" u="none">
                          <a:effectLst/>
                        </a:rPr>
                        <a:t>Short Name</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000" b="0" u="none">
                          <a:effectLst/>
                        </a:rPr>
                        <a:t>Dimension</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201148882"/>
                  </a:ext>
                </a:extLst>
              </a:tr>
              <a:tr h="230269">
                <a:tc>
                  <a:txBody>
                    <a:bodyPr/>
                    <a:lstStyle/>
                    <a:p>
                      <a:pPr rtl="0" fontAlgn="b"/>
                      <a:r>
                        <a:rPr lang="en-US" sz="1000" b="0" u="none">
                          <a:solidFill>
                            <a:schemeClr val="tx1"/>
                          </a:solidFill>
                          <a:effectLst/>
                        </a:rPr>
                        <a:t>Need for Cognition</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000" b="0" u="none">
                          <a:effectLst/>
                        </a:rPr>
                        <a:t>NFC</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000" b="0" u="none">
                          <a:effectLst/>
                        </a:rPr>
                        <a:t>Critical Thinking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extLst>
                  <a:ext uri="{0D108BD9-81ED-4DB2-BD59-A6C34878D82A}">
                    <a16:rowId xmlns:a16="http://schemas.microsoft.com/office/drawing/2014/main" val="1110941296"/>
                  </a:ext>
                </a:extLst>
              </a:tr>
              <a:tr h="174567">
                <a:tc>
                  <a:txBody>
                    <a:bodyPr/>
                    <a:lstStyle/>
                    <a:p>
                      <a:pPr rtl="0" fontAlgn="b"/>
                      <a:r>
                        <a:rPr lang="en-US" sz="1000" b="0" u="none">
                          <a:solidFill>
                            <a:schemeClr val="tx1"/>
                          </a:solidFill>
                          <a:effectLst/>
                        </a:rPr>
                        <a:t>Dynamic Systems Control</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000" b="0" u="none">
                          <a:effectLst/>
                        </a:rPr>
                        <a:t>DSCB</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000" b="0" u="none">
                          <a:effectLst/>
                        </a:rPr>
                        <a:t>Critical Thinking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extLst>
                  <a:ext uri="{0D108BD9-81ED-4DB2-BD59-A6C34878D82A}">
                    <a16:rowId xmlns:a16="http://schemas.microsoft.com/office/drawing/2014/main" val="774317778"/>
                  </a:ext>
                </a:extLst>
              </a:tr>
              <a:tr h="149629">
                <a:tc>
                  <a:txBody>
                    <a:bodyPr/>
                    <a:lstStyle/>
                    <a:p>
                      <a:pPr rtl="0" fontAlgn="b"/>
                      <a:r>
                        <a:rPr lang="en-US" sz="1000" b="0" u="none">
                          <a:solidFill>
                            <a:schemeClr val="tx1"/>
                          </a:solidFill>
                          <a:effectLst/>
                        </a:rPr>
                        <a:t>Matrix Reasoning</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000" b="0" u="none">
                          <a:effectLst/>
                        </a:rPr>
                        <a:t>MRC</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000" b="0" u="none">
                          <a:effectLst/>
                        </a:rPr>
                        <a:t>Critical Thinking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extLst>
                  <a:ext uri="{0D108BD9-81ED-4DB2-BD59-A6C34878D82A}">
                    <a16:rowId xmlns:a16="http://schemas.microsoft.com/office/drawing/2014/main" val="3932634506"/>
                  </a:ext>
                </a:extLst>
              </a:tr>
              <a:tr h="142702">
                <a:tc>
                  <a:txBody>
                    <a:bodyPr/>
                    <a:lstStyle/>
                    <a:p>
                      <a:pPr rtl="0" fontAlgn="b"/>
                      <a:r>
                        <a:rPr lang="en-US" sz="1000" b="0" u="none">
                          <a:solidFill>
                            <a:schemeClr val="tx1"/>
                          </a:solidFill>
                          <a:effectLst/>
                        </a:rPr>
                        <a:t>Paper Folding</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000" b="0" u="none">
                          <a:effectLst/>
                        </a:rPr>
                        <a:t>PFB</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000" b="0" u="none">
                          <a:effectLst/>
                        </a:rPr>
                        <a:t>Critical Thinking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extLst>
                  <a:ext uri="{0D108BD9-81ED-4DB2-BD59-A6C34878D82A}">
                    <a16:rowId xmlns:a16="http://schemas.microsoft.com/office/drawing/2014/main" val="947615103"/>
                  </a:ext>
                </a:extLst>
              </a:tr>
              <a:tr h="160713">
                <a:tc>
                  <a:txBody>
                    <a:bodyPr/>
                    <a:lstStyle/>
                    <a:p>
                      <a:pPr rtl="0" fontAlgn="b"/>
                      <a:r>
                        <a:rPr lang="en-US" sz="1000" b="0" u="none">
                          <a:solidFill>
                            <a:schemeClr val="tx1"/>
                          </a:solidFill>
                          <a:effectLst/>
                        </a:rPr>
                        <a:t>Remember and Count</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000" b="0" u="none">
                          <a:effectLst/>
                        </a:rPr>
                        <a:t>RACA</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000" b="0" u="none">
                          <a:effectLst/>
                        </a:rPr>
                        <a:t>Critical Thinking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extLst>
                  <a:ext uri="{0D108BD9-81ED-4DB2-BD59-A6C34878D82A}">
                    <a16:rowId xmlns:a16="http://schemas.microsoft.com/office/drawing/2014/main" val="3529756933"/>
                  </a:ext>
                </a:extLst>
              </a:tr>
              <a:tr h="235207">
                <a:tc>
                  <a:txBody>
                    <a:bodyPr/>
                    <a:lstStyle/>
                    <a:p>
                      <a:pPr rtl="0" fontAlgn="b"/>
                      <a:r>
                        <a:rPr lang="en-US" sz="1000" b="0" u="none">
                          <a:solidFill>
                            <a:schemeClr val="bg1"/>
                          </a:solidFill>
                          <a:effectLst/>
                        </a:rPr>
                        <a:t>Remote Associates</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0000"/>
                    </a:solidFill>
                  </a:tcPr>
                </a:tc>
                <a:tc>
                  <a:txBody>
                    <a:bodyPr/>
                    <a:lstStyle/>
                    <a:p>
                      <a:pPr rtl="0" fontAlgn="b"/>
                      <a:r>
                        <a:rPr lang="en-US" sz="1000" b="0" u="none">
                          <a:solidFill>
                            <a:schemeClr val="bg1"/>
                          </a:solidFill>
                          <a:effectLst/>
                        </a:rPr>
                        <a:t>RATA</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0000"/>
                    </a:solidFill>
                  </a:tcPr>
                </a:tc>
                <a:tc>
                  <a:txBody>
                    <a:bodyPr/>
                    <a:lstStyle/>
                    <a:p>
                      <a:pPr rtl="0" fontAlgn="b"/>
                      <a:r>
                        <a:rPr lang="en-US" sz="1000" b="0" u="none">
                          <a:solidFill>
                            <a:schemeClr val="bg1"/>
                          </a:solidFill>
                          <a:effectLst/>
                        </a:rPr>
                        <a:t>Initiating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0000"/>
                    </a:solidFill>
                  </a:tcPr>
                </a:tc>
                <a:extLst>
                  <a:ext uri="{0D108BD9-81ED-4DB2-BD59-A6C34878D82A}">
                    <a16:rowId xmlns:a16="http://schemas.microsoft.com/office/drawing/2014/main" val="1780336918"/>
                  </a:ext>
                </a:extLst>
              </a:tr>
              <a:tr h="235207">
                <a:tc>
                  <a:txBody>
                    <a:bodyPr/>
                    <a:lstStyle/>
                    <a:p>
                      <a:pPr rtl="0" fontAlgn="b"/>
                      <a:r>
                        <a:rPr lang="en-US" sz="1000" b="0" u="none">
                          <a:solidFill>
                            <a:schemeClr val="bg1"/>
                          </a:solidFill>
                          <a:effectLst/>
                        </a:rPr>
                        <a:t>Spatial Integration</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0000"/>
                    </a:solidFill>
                  </a:tcPr>
                </a:tc>
                <a:tc>
                  <a:txBody>
                    <a:bodyPr/>
                    <a:lstStyle/>
                    <a:p>
                      <a:pPr rtl="0" fontAlgn="b"/>
                      <a:r>
                        <a:rPr lang="en-US" sz="1000" b="0" u="none">
                          <a:solidFill>
                            <a:schemeClr val="bg1"/>
                          </a:solidFill>
                          <a:effectLst/>
                        </a:rPr>
                        <a:t>SRIA</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0000"/>
                    </a:solidFill>
                  </a:tcPr>
                </a:tc>
                <a:tc>
                  <a:txBody>
                    <a:bodyPr/>
                    <a:lstStyle/>
                    <a:p>
                      <a:pPr rtl="0" fontAlgn="b"/>
                      <a:r>
                        <a:rPr lang="en-US" sz="1000" b="0" u="none">
                          <a:solidFill>
                            <a:schemeClr val="bg1"/>
                          </a:solidFill>
                          <a:effectLst/>
                        </a:rPr>
                        <a:t>Initiating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0000"/>
                    </a:solidFill>
                  </a:tcPr>
                </a:tc>
                <a:extLst>
                  <a:ext uri="{0D108BD9-81ED-4DB2-BD59-A6C34878D82A}">
                    <a16:rowId xmlns:a16="http://schemas.microsoft.com/office/drawing/2014/main" val="2322228509"/>
                  </a:ext>
                </a:extLst>
              </a:tr>
              <a:tr h="235207">
                <a:tc>
                  <a:txBody>
                    <a:bodyPr/>
                    <a:lstStyle/>
                    <a:p>
                      <a:pPr rtl="0" fontAlgn="b"/>
                      <a:r>
                        <a:rPr lang="en-US" sz="1000" b="0" u="none">
                          <a:solidFill>
                            <a:schemeClr val="tx1"/>
                          </a:solidFill>
                          <a:effectLst/>
                        </a:rPr>
                        <a:t>Coding Speed</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tc>
                  <a:txBody>
                    <a:bodyPr/>
                    <a:lstStyle/>
                    <a:p>
                      <a:pPr rtl="0" fontAlgn="b"/>
                      <a:r>
                        <a:rPr lang="en-US" sz="1000" b="0" u="none">
                          <a:solidFill>
                            <a:schemeClr val="tx1"/>
                          </a:solidFill>
                          <a:effectLst/>
                        </a:rPr>
                        <a:t>CSB</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tc>
                  <a:txBody>
                    <a:bodyPr/>
                    <a:lstStyle/>
                    <a:p>
                      <a:pPr rtl="0" fontAlgn="b"/>
                      <a:r>
                        <a:rPr lang="en-US" sz="1000" b="0" u="none">
                          <a:solidFill>
                            <a:schemeClr val="tx1"/>
                          </a:solidFill>
                          <a:effectLst/>
                        </a:rPr>
                        <a:t>Responding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2725395418"/>
                  </a:ext>
                </a:extLst>
              </a:tr>
              <a:tr h="235207">
                <a:tc>
                  <a:txBody>
                    <a:bodyPr/>
                    <a:lstStyle/>
                    <a:p>
                      <a:pPr rtl="0" fontAlgn="b"/>
                      <a:r>
                        <a:rPr lang="en-US" sz="1000" b="0" u="none" dirty="0">
                          <a:solidFill>
                            <a:schemeClr val="tx1"/>
                          </a:solidFill>
                          <a:effectLst/>
                        </a:rPr>
                        <a:t>Pattern Vigilance</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tc>
                  <a:txBody>
                    <a:bodyPr/>
                    <a:lstStyle/>
                    <a:p>
                      <a:pPr rtl="0" fontAlgn="b"/>
                      <a:r>
                        <a:rPr lang="en-US" sz="1000" b="0" u="none">
                          <a:solidFill>
                            <a:schemeClr val="tx1"/>
                          </a:solidFill>
                          <a:effectLst/>
                        </a:rPr>
                        <a:t>PVA</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tc>
                  <a:txBody>
                    <a:bodyPr/>
                    <a:lstStyle/>
                    <a:p>
                      <a:pPr rtl="0" fontAlgn="b"/>
                      <a:r>
                        <a:rPr lang="en-US" sz="1000" b="0" u="none">
                          <a:solidFill>
                            <a:schemeClr val="tx1"/>
                          </a:solidFill>
                          <a:effectLst/>
                        </a:rPr>
                        <a:t>Responding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92936095"/>
                  </a:ext>
                </a:extLst>
              </a:tr>
              <a:tr h="235207">
                <a:tc>
                  <a:txBody>
                    <a:bodyPr/>
                    <a:lstStyle/>
                    <a:p>
                      <a:pPr rtl="0" fontAlgn="b"/>
                      <a:r>
                        <a:rPr lang="en-US" sz="1000" b="0" u="none">
                          <a:solidFill>
                            <a:schemeClr val="tx1"/>
                          </a:solidFill>
                          <a:effectLst/>
                        </a:rPr>
                        <a:t>Anomaly Detection Rule Based</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tc>
                  <a:txBody>
                    <a:bodyPr/>
                    <a:lstStyle/>
                    <a:p>
                      <a:pPr rtl="0" fontAlgn="b"/>
                      <a:r>
                        <a:rPr lang="en-US" sz="1000" b="0" u="none">
                          <a:solidFill>
                            <a:schemeClr val="tx1"/>
                          </a:solidFill>
                          <a:effectLst/>
                        </a:rPr>
                        <a:t>ADRA</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tc>
                  <a:txBody>
                    <a:bodyPr/>
                    <a:lstStyle/>
                    <a:p>
                      <a:pPr rtl="0" fontAlgn="b"/>
                      <a:r>
                        <a:rPr lang="en-US" sz="1000" b="0" u="none">
                          <a:solidFill>
                            <a:schemeClr val="tx1"/>
                          </a:solidFill>
                          <a:effectLst/>
                        </a:rPr>
                        <a:t>Responding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3842272955"/>
                  </a:ext>
                </a:extLst>
              </a:tr>
              <a:tr h="235207">
                <a:tc>
                  <a:txBody>
                    <a:bodyPr/>
                    <a:lstStyle/>
                    <a:p>
                      <a:pPr rtl="0" fontAlgn="b"/>
                      <a:r>
                        <a:rPr lang="en-US" sz="1000" b="0" u="none">
                          <a:solidFill>
                            <a:schemeClr val="tx1"/>
                          </a:solidFill>
                          <a:effectLst/>
                        </a:rPr>
                        <a:t>Statistical Learning</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tc>
                  <a:txBody>
                    <a:bodyPr/>
                    <a:lstStyle/>
                    <a:p>
                      <a:pPr rtl="0" fontAlgn="b"/>
                      <a:r>
                        <a:rPr lang="en-US" sz="1000" b="0" u="none">
                          <a:solidFill>
                            <a:schemeClr val="tx1"/>
                          </a:solidFill>
                          <a:effectLst/>
                        </a:rPr>
                        <a:t>SLB</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tc>
                  <a:txBody>
                    <a:bodyPr/>
                    <a:lstStyle/>
                    <a:p>
                      <a:pPr rtl="0" fontAlgn="b"/>
                      <a:r>
                        <a:rPr lang="en-US" sz="1000" b="0" u="none">
                          <a:solidFill>
                            <a:schemeClr val="tx1"/>
                          </a:solidFill>
                          <a:effectLst/>
                        </a:rPr>
                        <a:t>Responding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555416362"/>
                  </a:ext>
                </a:extLst>
              </a:tr>
              <a:tr h="235207">
                <a:tc>
                  <a:txBody>
                    <a:bodyPr/>
                    <a:lstStyle/>
                    <a:p>
                      <a:pPr rtl="0" fontAlgn="b"/>
                      <a:r>
                        <a:rPr lang="en-US" sz="1000" b="0" u="none">
                          <a:solidFill>
                            <a:schemeClr val="bg1"/>
                          </a:solidFill>
                          <a:effectLst/>
                        </a:rPr>
                        <a:t>Recent Probes - 1 item</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4070FF"/>
                    </a:solidFill>
                  </a:tcPr>
                </a:tc>
                <a:tc>
                  <a:txBody>
                    <a:bodyPr/>
                    <a:lstStyle/>
                    <a:p>
                      <a:pPr rtl="0" fontAlgn="b"/>
                      <a:r>
                        <a:rPr lang="en-US" sz="1000" b="0" u="none">
                          <a:solidFill>
                            <a:schemeClr val="bg1"/>
                          </a:solidFill>
                          <a:effectLst/>
                        </a:rPr>
                        <a:t>RP1A</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4070FF"/>
                    </a:solidFill>
                  </a:tcPr>
                </a:tc>
                <a:tc>
                  <a:txBody>
                    <a:bodyPr/>
                    <a:lstStyle/>
                    <a:p>
                      <a:pPr rtl="0" fontAlgn="b"/>
                      <a:r>
                        <a:rPr lang="en-US" sz="1000" b="0" u="none">
                          <a:solidFill>
                            <a:schemeClr val="bg1"/>
                          </a:solidFill>
                          <a:effectLst/>
                        </a:rPr>
                        <a:t>Real-Time</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4070FF"/>
                    </a:solidFill>
                  </a:tcPr>
                </a:tc>
                <a:extLst>
                  <a:ext uri="{0D108BD9-81ED-4DB2-BD59-A6C34878D82A}">
                    <a16:rowId xmlns:a16="http://schemas.microsoft.com/office/drawing/2014/main" val="4111380379"/>
                  </a:ext>
                </a:extLst>
              </a:tr>
              <a:tr h="235207">
                <a:tc>
                  <a:txBody>
                    <a:bodyPr/>
                    <a:lstStyle/>
                    <a:p>
                      <a:pPr rtl="0" fontAlgn="b"/>
                      <a:r>
                        <a:rPr lang="en-US" sz="1000" b="0" u="none">
                          <a:solidFill>
                            <a:schemeClr val="bg1"/>
                          </a:solidFill>
                          <a:effectLst/>
                        </a:rPr>
                        <a:t>Recent Probes - 4 items</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4070FF"/>
                    </a:solidFill>
                  </a:tcPr>
                </a:tc>
                <a:tc>
                  <a:txBody>
                    <a:bodyPr/>
                    <a:lstStyle/>
                    <a:p>
                      <a:pPr rtl="0" fontAlgn="b"/>
                      <a:r>
                        <a:rPr lang="en-US" sz="1000" b="0" u="none">
                          <a:solidFill>
                            <a:schemeClr val="bg1"/>
                          </a:solidFill>
                          <a:effectLst/>
                        </a:rPr>
                        <a:t>RP4A</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4070FF"/>
                    </a:solidFill>
                  </a:tcPr>
                </a:tc>
                <a:tc>
                  <a:txBody>
                    <a:bodyPr/>
                    <a:lstStyle/>
                    <a:p>
                      <a:pPr rtl="0" fontAlgn="b"/>
                      <a:r>
                        <a:rPr lang="en-US" sz="1000" b="0" u="none">
                          <a:solidFill>
                            <a:schemeClr val="bg1"/>
                          </a:solidFill>
                          <a:effectLst/>
                        </a:rPr>
                        <a:t>Real-Time</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4070FF"/>
                    </a:solidFill>
                  </a:tcPr>
                </a:tc>
                <a:extLst>
                  <a:ext uri="{0D108BD9-81ED-4DB2-BD59-A6C34878D82A}">
                    <a16:rowId xmlns:a16="http://schemas.microsoft.com/office/drawing/2014/main" val="1825632347"/>
                  </a:ext>
                </a:extLst>
              </a:tr>
              <a:tr h="235207">
                <a:tc>
                  <a:txBody>
                    <a:bodyPr/>
                    <a:lstStyle/>
                    <a:p>
                      <a:pPr rtl="0" fontAlgn="b"/>
                      <a:r>
                        <a:rPr lang="en-US" sz="1000" b="0" u="none">
                          <a:solidFill>
                            <a:schemeClr val="tx1"/>
                          </a:solidFill>
                          <a:effectLst/>
                        </a:rPr>
                        <a:t>Need for Cognitive Closure</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92D050"/>
                    </a:solidFill>
                  </a:tcPr>
                </a:tc>
                <a:tc>
                  <a:txBody>
                    <a:bodyPr/>
                    <a:lstStyle/>
                    <a:p>
                      <a:pPr rtl="0" fontAlgn="b"/>
                      <a:r>
                        <a:rPr lang="en-US" sz="1000" b="0" u="none">
                          <a:effectLst/>
                        </a:rPr>
                        <a:t>NFCC</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92D050"/>
                    </a:solidFill>
                  </a:tcPr>
                </a:tc>
                <a:tc>
                  <a:txBody>
                    <a:bodyPr/>
                    <a:lstStyle/>
                    <a:p>
                      <a:pPr rtl="0" fontAlgn="b"/>
                      <a:r>
                        <a:rPr lang="en-US" sz="1000" b="0" u="none">
                          <a:effectLst/>
                        </a:rPr>
                        <a:t>Exhaustive</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92D050"/>
                    </a:solidFill>
                  </a:tcPr>
                </a:tc>
                <a:extLst>
                  <a:ext uri="{0D108BD9-81ED-4DB2-BD59-A6C34878D82A}">
                    <a16:rowId xmlns:a16="http://schemas.microsoft.com/office/drawing/2014/main" val="841888856"/>
                  </a:ext>
                </a:extLst>
              </a:tr>
              <a:tr h="235207">
                <a:tc>
                  <a:txBody>
                    <a:bodyPr/>
                    <a:lstStyle/>
                    <a:p>
                      <a:pPr rtl="0" fontAlgn="b"/>
                      <a:r>
                        <a:rPr lang="en-US" sz="1000" b="0" u="none">
                          <a:solidFill>
                            <a:schemeClr val="tx1"/>
                          </a:solidFill>
                          <a:effectLst/>
                        </a:rPr>
                        <a:t>Number Picker</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rtl="0" fontAlgn="b"/>
                      <a:r>
                        <a:rPr lang="en-US" sz="1000" b="0" u="none">
                          <a:effectLst/>
                        </a:rPr>
                        <a:t>NPA</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rtl="0" fontAlgn="b"/>
                      <a:r>
                        <a:rPr lang="en-US" sz="1000" b="0" u="none" dirty="0">
                          <a:effectLst/>
                        </a:rPr>
                        <a:t>Exhaustive</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788335029"/>
                  </a:ext>
                </a:extLst>
              </a:tr>
            </a:tbl>
          </a:graphicData>
        </a:graphic>
      </p:graphicFrame>
    </p:spTree>
    <p:extLst>
      <p:ext uri="{BB962C8B-B14F-4D97-AF65-F5344CB8AC3E}">
        <p14:creationId xmlns:p14="http://schemas.microsoft.com/office/powerpoint/2010/main" val="789681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D55391-8B89-F044-8B87-FD3B6ED286DF}"/>
              </a:ext>
            </a:extLst>
          </p:cNvPr>
          <p:cNvSpPr>
            <a:spLocks noGrp="1"/>
          </p:cNvSpPr>
          <p:nvPr>
            <p:ph type="title"/>
          </p:nvPr>
        </p:nvSpPr>
        <p:spPr>
          <a:xfrm>
            <a:off x="946233" y="768964"/>
            <a:ext cx="5991244" cy="1106424"/>
          </a:xfrm>
        </p:spPr>
        <p:txBody>
          <a:bodyPr>
            <a:normAutofit fontScale="90000"/>
          </a:bodyPr>
          <a:lstStyle/>
          <a:p>
            <a:pPr>
              <a:lnSpc>
                <a:spcPct val="110000"/>
              </a:lnSpc>
              <a:spcBef>
                <a:spcPts val="1000"/>
              </a:spcBef>
            </a:pPr>
            <a:r>
              <a:rPr lang="en-US" sz="3100" b="1">
                <a:latin typeface="+mn-lt"/>
                <a:ea typeface="+mn-ea"/>
                <a:cs typeface="+mn-cs"/>
              </a:rPr>
              <a:t>CyberGEN.IQ</a:t>
            </a:r>
            <a:r>
              <a:rPr lang="en-US" sz="2800" b="1">
                <a:latin typeface="+mn-lt"/>
                <a:ea typeface="+mn-ea"/>
                <a:cs typeface="+mn-cs"/>
              </a:rPr>
              <a:t> </a:t>
            </a:r>
            <a:br>
              <a:rPr lang="en-US" sz="2800" b="1">
                <a:latin typeface="+mn-lt"/>
                <a:ea typeface="+mn-ea"/>
                <a:cs typeface="+mn-cs"/>
              </a:rPr>
            </a:br>
            <a:br>
              <a:rPr lang="en-US" sz="2800" b="1">
                <a:latin typeface="+mn-lt"/>
                <a:ea typeface="+mn-ea"/>
                <a:cs typeface="+mn-cs"/>
              </a:rPr>
            </a:br>
            <a:r>
              <a:rPr lang="en-US" sz="2800"/>
              <a:t>15 Tests within the Assessment Battery</a:t>
            </a:r>
            <a:br>
              <a:rPr lang="en-US" sz="2800"/>
            </a:br>
            <a:endParaRPr lang="en-US" sz="2800" b="1">
              <a:latin typeface="+mn-lt"/>
              <a:ea typeface="+mn-ea"/>
              <a:cs typeface="+mn-cs"/>
            </a:endParaRPr>
          </a:p>
        </p:txBody>
      </p:sp>
      <p:sp>
        <p:nvSpPr>
          <p:cNvPr id="15" name="Rectangle 14">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55406075-BCDA-7A43-985F-F94C47E27ACE}"/>
              </a:ext>
            </a:extLst>
          </p:cNvPr>
          <p:cNvSpPr>
            <a:spLocks noGrp="1"/>
          </p:cNvSpPr>
          <p:nvPr>
            <p:ph type="ftr" sz="quarter" idx="11"/>
          </p:nvPr>
        </p:nvSpPr>
        <p:spPr>
          <a:xfrm>
            <a:off x="4038600" y="6356350"/>
            <a:ext cx="4114800" cy="365125"/>
          </a:xfrm>
        </p:spPr>
        <p:txBody>
          <a:bodyPr>
            <a:normAutofit/>
          </a:bodyPr>
          <a:lstStyle/>
          <a:p>
            <a:pPr>
              <a:spcAft>
                <a:spcPts val="600"/>
              </a:spcAft>
            </a:pPr>
            <a:endParaRPr lang="en-US">
              <a:solidFill>
                <a:schemeClr val="tx2">
                  <a:lumMod val="50000"/>
                  <a:lumOff val="50000"/>
                </a:schemeClr>
              </a:solidFill>
            </a:endParaRPr>
          </a:p>
        </p:txBody>
      </p:sp>
      <p:cxnSp>
        <p:nvCxnSpPr>
          <p:cNvPr id="14" name="Straight Arrow Connector 13">
            <a:extLst>
              <a:ext uri="{FF2B5EF4-FFF2-40B4-BE49-F238E27FC236}">
                <a16:creationId xmlns:a16="http://schemas.microsoft.com/office/drawing/2014/main" id="{7C5E55E2-220E-4F4A-A71E-4FF5117E9A03}"/>
              </a:ext>
            </a:extLst>
          </p:cNvPr>
          <p:cNvCxnSpPr>
            <a:cxnSpLocks/>
          </p:cNvCxnSpPr>
          <p:nvPr/>
        </p:nvCxnSpPr>
        <p:spPr>
          <a:xfrm>
            <a:off x="7587069" y="4145926"/>
            <a:ext cx="38006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D6A7B9B1-0651-4502-AD1F-06B69F8AAD5A}"/>
              </a:ext>
            </a:extLst>
          </p:cNvPr>
          <p:cNvSpPr>
            <a:spLocks noGrp="1"/>
          </p:cNvSpPr>
          <p:nvPr>
            <p:ph idx="1"/>
          </p:nvPr>
        </p:nvSpPr>
        <p:spPr>
          <a:xfrm>
            <a:off x="549146" y="4856683"/>
            <a:ext cx="6310745" cy="3013419"/>
          </a:xfrm>
        </p:spPr>
        <p:txBody>
          <a:bodyPr>
            <a:normAutofit/>
          </a:bodyPr>
          <a:lstStyle/>
          <a:p>
            <a:r>
              <a:rPr lang="en-US" sz="1400" b="0" i="0" u="none" strike="noStrike">
                <a:solidFill>
                  <a:srgbClr val="000000"/>
                </a:solidFill>
                <a:effectLst/>
                <a:latin typeface="Arial" panose="020B0604020202020204" pitchFamily="34" charset="0"/>
              </a:rPr>
              <a:t>Definition of the construct - </a:t>
            </a:r>
            <a:r>
              <a:rPr lang="en-US" sz="1400" b="0" i="0" u="none" strike="noStrike">
                <a:solidFill>
                  <a:srgbClr val="000000"/>
                </a:solidFill>
                <a:effectLst/>
                <a:latin typeface="Times New Roman" panose="02020603050405020304" pitchFamily="18" charset="0"/>
              </a:rPr>
              <a:t>The Coding Speed (CS) task measures the construct of pattern recognition and scanning, in the Responsive Thinking construct category. Pattern recognition and scanning represents the ability to scan, detect patterns in, and react quickly to incoming information. CS specifically assesses this ability by having examinees quickly form associations between numbers and symbols, and then correctly represent those associations.</a:t>
            </a:r>
            <a:endParaRPr lang="en-US" sz="2000"/>
          </a:p>
        </p:txBody>
      </p:sp>
      <p:pic>
        <p:nvPicPr>
          <p:cNvPr id="1026" name="Picture 2">
            <a:extLst>
              <a:ext uri="{FF2B5EF4-FFF2-40B4-BE49-F238E27FC236}">
                <a16:creationId xmlns:a16="http://schemas.microsoft.com/office/drawing/2014/main" id="{2B8F9030-284A-40E4-A07F-EB94B3651A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85" y="2114463"/>
            <a:ext cx="5943600" cy="26955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 11">
            <a:extLst>
              <a:ext uri="{FF2B5EF4-FFF2-40B4-BE49-F238E27FC236}">
                <a16:creationId xmlns:a16="http://schemas.microsoft.com/office/drawing/2014/main" id="{205EA9E8-730A-4656-AD40-C9297DC226B6}"/>
              </a:ext>
            </a:extLst>
          </p:cNvPr>
          <p:cNvGraphicFramePr>
            <a:graphicFrameLocks noGrp="1"/>
          </p:cNvGraphicFramePr>
          <p:nvPr>
            <p:extLst>
              <p:ext uri="{D42A27DB-BD31-4B8C-83A1-F6EECF244321}">
                <p14:modId xmlns:p14="http://schemas.microsoft.com/office/powerpoint/2010/main" val="269622005"/>
              </p:ext>
            </p:extLst>
          </p:nvPr>
        </p:nvGraphicFramePr>
        <p:xfrm>
          <a:off x="8032268" y="2419041"/>
          <a:ext cx="3989106" cy="3457626"/>
        </p:xfrm>
        <a:graphic>
          <a:graphicData uri="http://schemas.openxmlformats.org/drawingml/2006/table">
            <a:tbl>
              <a:tblPr/>
              <a:tblGrid>
                <a:gridCol w="2020430">
                  <a:extLst>
                    <a:ext uri="{9D8B030D-6E8A-4147-A177-3AD203B41FA5}">
                      <a16:colId xmlns:a16="http://schemas.microsoft.com/office/drawing/2014/main" val="1470293577"/>
                    </a:ext>
                  </a:extLst>
                </a:gridCol>
                <a:gridCol w="723180">
                  <a:extLst>
                    <a:ext uri="{9D8B030D-6E8A-4147-A177-3AD203B41FA5}">
                      <a16:colId xmlns:a16="http://schemas.microsoft.com/office/drawing/2014/main" val="390943684"/>
                    </a:ext>
                  </a:extLst>
                </a:gridCol>
                <a:gridCol w="1245496">
                  <a:extLst>
                    <a:ext uri="{9D8B030D-6E8A-4147-A177-3AD203B41FA5}">
                      <a16:colId xmlns:a16="http://schemas.microsoft.com/office/drawing/2014/main" val="1496158275"/>
                    </a:ext>
                  </a:extLst>
                </a:gridCol>
              </a:tblGrid>
              <a:tr h="235207">
                <a:tc>
                  <a:txBody>
                    <a:bodyPr/>
                    <a:lstStyle/>
                    <a:p>
                      <a:pPr rtl="0" fontAlgn="b"/>
                      <a:r>
                        <a:rPr lang="en-US" sz="1000" b="0" u="none">
                          <a:effectLst/>
                        </a:rPr>
                        <a:t>Cognitive Assessment</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000" b="0" u="none">
                          <a:effectLst/>
                        </a:rPr>
                        <a:t>Short Name</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000" b="0" u="none">
                          <a:effectLst/>
                        </a:rPr>
                        <a:t>Dimension</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201148882"/>
                  </a:ext>
                </a:extLst>
              </a:tr>
              <a:tr h="230269">
                <a:tc>
                  <a:txBody>
                    <a:bodyPr/>
                    <a:lstStyle/>
                    <a:p>
                      <a:pPr rtl="0" fontAlgn="b"/>
                      <a:r>
                        <a:rPr lang="en-US" sz="1000" b="0" u="none">
                          <a:solidFill>
                            <a:schemeClr val="tx1"/>
                          </a:solidFill>
                          <a:effectLst/>
                        </a:rPr>
                        <a:t>Need for Cognition</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000" b="0" u="none">
                          <a:effectLst/>
                        </a:rPr>
                        <a:t>NFC</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000" b="0" u="none">
                          <a:effectLst/>
                        </a:rPr>
                        <a:t>Critical Thinking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extLst>
                  <a:ext uri="{0D108BD9-81ED-4DB2-BD59-A6C34878D82A}">
                    <a16:rowId xmlns:a16="http://schemas.microsoft.com/office/drawing/2014/main" val="1110941296"/>
                  </a:ext>
                </a:extLst>
              </a:tr>
              <a:tr h="174567">
                <a:tc>
                  <a:txBody>
                    <a:bodyPr/>
                    <a:lstStyle/>
                    <a:p>
                      <a:pPr rtl="0" fontAlgn="b"/>
                      <a:r>
                        <a:rPr lang="en-US" sz="1000" b="0" u="none">
                          <a:solidFill>
                            <a:schemeClr val="tx1"/>
                          </a:solidFill>
                          <a:effectLst/>
                        </a:rPr>
                        <a:t>Dynamic Systems Control</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000" b="0" u="none">
                          <a:effectLst/>
                        </a:rPr>
                        <a:t>DSCB</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000" b="0" u="none">
                          <a:effectLst/>
                        </a:rPr>
                        <a:t>Critical Thinking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extLst>
                  <a:ext uri="{0D108BD9-81ED-4DB2-BD59-A6C34878D82A}">
                    <a16:rowId xmlns:a16="http://schemas.microsoft.com/office/drawing/2014/main" val="774317778"/>
                  </a:ext>
                </a:extLst>
              </a:tr>
              <a:tr h="149629">
                <a:tc>
                  <a:txBody>
                    <a:bodyPr/>
                    <a:lstStyle/>
                    <a:p>
                      <a:pPr rtl="0" fontAlgn="b"/>
                      <a:r>
                        <a:rPr lang="en-US" sz="1000" b="0" u="none">
                          <a:solidFill>
                            <a:schemeClr val="tx1"/>
                          </a:solidFill>
                          <a:effectLst/>
                        </a:rPr>
                        <a:t>Matrix Reasoning</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000" b="0" u="none">
                          <a:effectLst/>
                        </a:rPr>
                        <a:t>MRC</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000" b="0" u="none">
                          <a:effectLst/>
                        </a:rPr>
                        <a:t>Critical Thinking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extLst>
                  <a:ext uri="{0D108BD9-81ED-4DB2-BD59-A6C34878D82A}">
                    <a16:rowId xmlns:a16="http://schemas.microsoft.com/office/drawing/2014/main" val="3932634506"/>
                  </a:ext>
                </a:extLst>
              </a:tr>
              <a:tr h="142702">
                <a:tc>
                  <a:txBody>
                    <a:bodyPr/>
                    <a:lstStyle/>
                    <a:p>
                      <a:pPr rtl="0" fontAlgn="b"/>
                      <a:r>
                        <a:rPr lang="en-US" sz="1000" b="0" u="none">
                          <a:solidFill>
                            <a:schemeClr val="tx1"/>
                          </a:solidFill>
                          <a:effectLst/>
                        </a:rPr>
                        <a:t>Paper Folding</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000" b="0" u="none">
                          <a:effectLst/>
                        </a:rPr>
                        <a:t>PFB</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000" b="0" u="none">
                          <a:effectLst/>
                        </a:rPr>
                        <a:t>Critical Thinking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extLst>
                  <a:ext uri="{0D108BD9-81ED-4DB2-BD59-A6C34878D82A}">
                    <a16:rowId xmlns:a16="http://schemas.microsoft.com/office/drawing/2014/main" val="947615103"/>
                  </a:ext>
                </a:extLst>
              </a:tr>
              <a:tr h="160713">
                <a:tc>
                  <a:txBody>
                    <a:bodyPr/>
                    <a:lstStyle/>
                    <a:p>
                      <a:pPr rtl="0" fontAlgn="b"/>
                      <a:r>
                        <a:rPr lang="en-US" sz="1000" b="0" u="none">
                          <a:solidFill>
                            <a:schemeClr val="tx1"/>
                          </a:solidFill>
                          <a:effectLst/>
                        </a:rPr>
                        <a:t>Remember and Count</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000" b="0" u="none">
                          <a:effectLst/>
                        </a:rPr>
                        <a:t>RACA</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000" b="0" u="none">
                          <a:effectLst/>
                        </a:rPr>
                        <a:t>Critical Thinking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extLst>
                  <a:ext uri="{0D108BD9-81ED-4DB2-BD59-A6C34878D82A}">
                    <a16:rowId xmlns:a16="http://schemas.microsoft.com/office/drawing/2014/main" val="3529756933"/>
                  </a:ext>
                </a:extLst>
              </a:tr>
              <a:tr h="235207">
                <a:tc>
                  <a:txBody>
                    <a:bodyPr/>
                    <a:lstStyle/>
                    <a:p>
                      <a:pPr rtl="0" fontAlgn="b"/>
                      <a:r>
                        <a:rPr lang="en-US" sz="1000" b="0" u="none">
                          <a:solidFill>
                            <a:schemeClr val="bg1"/>
                          </a:solidFill>
                          <a:effectLst/>
                        </a:rPr>
                        <a:t>Remote Associates</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0000"/>
                    </a:solidFill>
                  </a:tcPr>
                </a:tc>
                <a:tc>
                  <a:txBody>
                    <a:bodyPr/>
                    <a:lstStyle/>
                    <a:p>
                      <a:pPr rtl="0" fontAlgn="b"/>
                      <a:r>
                        <a:rPr lang="en-US" sz="1000" b="0" u="none">
                          <a:solidFill>
                            <a:schemeClr val="bg1"/>
                          </a:solidFill>
                          <a:effectLst/>
                        </a:rPr>
                        <a:t>RATA</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0000"/>
                    </a:solidFill>
                  </a:tcPr>
                </a:tc>
                <a:tc>
                  <a:txBody>
                    <a:bodyPr/>
                    <a:lstStyle/>
                    <a:p>
                      <a:pPr rtl="0" fontAlgn="b"/>
                      <a:r>
                        <a:rPr lang="en-US" sz="1000" b="0" u="none">
                          <a:solidFill>
                            <a:schemeClr val="bg1"/>
                          </a:solidFill>
                          <a:effectLst/>
                        </a:rPr>
                        <a:t>Initiating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0000"/>
                    </a:solidFill>
                  </a:tcPr>
                </a:tc>
                <a:extLst>
                  <a:ext uri="{0D108BD9-81ED-4DB2-BD59-A6C34878D82A}">
                    <a16:rowId xmlns:a16="http://schemas.microsoft.com/office/drawing/2014/main" val="1780336918"/>
                  </a:ext>
                </a:extLst>
              </a:tr>
              <a:tr h="235207">
                <a:tc>
                  <a:txBody>
                    <a:bodyPr/>
                    <a:lstStyle/>
                    <a:p>
                      <a:pPr rtl="0" fontAlgn="b"/>
                      <a:r>
                        <a:rPr lang="en-US" sz="1000" b="0" u="none">
                          <a:solidFill>
                            <a:schemeClr val="bg1"/>
                          </a:solidFill>
                          <a:effectLst/>
                        </a:rPr>
                        <a:t>Spatial Integration</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0000"/>
                    </a:solidFill>
                  </a:tcPr>
                </a:tc>
                <a:tc>
                  <a:txBody>
                    <a:bodyPr/>
                    <a:lstStyle/>
                    <a:p>
                      <a:pPr rtl="0" fontAlgn="b"/>
                      <a:r>
                        <a:rPr lang="en-US" sz="1000" b="0" u="none">
                          <a:solidFill>
                            <a:schemeClr val="bg1"/>
                          </a:solidFill>
                          <a:effectLst/>
                        </a:rPr>
                        <a:t>SRIA</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0000"/>
                    </a:solidFill>
                  </a:tcPr>
                </a:tc>
                <a:tc>
                  <a:txBody>
                    <a:bodyPr/>
                    <a:lstStyle/>
                    <a:p>
                      <a:pPr rtl="0" fontAlgn="b"/>
                      <a:r>
                        <a:rPr lang="en-US" sz="1000" b="0" u="none">
                          <a:solidFill>
                            <a:schemeClr val="bg1"/>
                          </a:solidFill>
                          <a:effectLst/>
                        </a:rPr>
                        <a:t>Initiating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0000"/>
                    </a:solidFill>
                  </a:tcPr>
                </a:tc>
                <a:extLst>
                  <a:ext uri="{0D108BD9-81ED-4DB2-BD59-A6C34878D82A}">
                    <a16:rowId xmlns:a16="http://schemas.microsoft.com/office/drawing/2014/main" val="2322228509"/>
                  </a:ext>
                </a:extLst>
              </a:tr>
              <a:tr h="235207">
                <a:tc>
                  <a:txBody>
                    <a:bodyPr/>
                    <a:lstStyle/>
                    <a:p>
                      <a:pPr rtl="0" fontAlgn="b"/>
                      <a:r>
                        <a:rPr lang="en-US" sz="1000" b="0" u="none">
                          <a:solidFill>
                            <a:schemeClr val="tx1"/>
                          </a:solidFill>
                          <a:effectLst/>
                        </a:rPr>
                        <a:t>Coding Speed</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tc>
                  <a:txBody>
                    <a:bodyPr/>
                    <a:lstStyle/>
                    <a:p>
                      <a:pPr rtl="0" fontAlgn="b"/>
                      <a:r>
                        <a:rPr lang="en-US" sz="1000" b="0" u="none">
                          <a:solidFill>
                            <a:schemeClr val="tx1"/>
                          </a:solidFill>
                          <a:effectLst/>
                        </a:rPr>
                        <a:t>CSB</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tc>
                  <a:txBody>
                    <a:bodyPr/>
                    <a:lstStyle/>
                    <a:p>
                      <a:pPr rtl="0" fontAlgn="b"/>
                      <a:r>
                        <a:rPr lang="en-US" sz="1000" b="0" u="none">
                          <a:solidFill>
                            <a:schemeClr val="tx1"/>
                          </a:solidFill>
                          <a:effectLst/>
                        </a:rPr>
                        <a:t>Responding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2725395418"/>
                  </a:ext>
                </a:extLst>
              </a:tr>
              <a:tr h="235207">
                <a:tc>
                  <a:txBody>
                    <a:bodyPr/>
                    <a:lstStyle/>
                    <a:p>
                      <a:pPr rtl="0" fontAlgn="b"/>
                      <a:r>
                        <a:rPr lang="en-US" sz="1000" b="0" u="none" dirty="0">
                          <a:solidFill>
                            <a:schemeClr val="tx1"/>
                          </a:solidFill>
                          <a:effectLst/>
                        </a:rPr>
                        <a:t>Pattern Vigilance</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tc>
                  <a:txBody>
                    <a:bodyPr/>
                    <a:lstStyle/>
                    <a:p>
                      <a:pPr rtl="0" fontAlgn="b"/>
                      <a:r>
                        <a:rPr lang="en-US" sz="1000" b="0" u="none">
                          <a:solidFill>
                            <a:schemeClr val="tx1"/>
                          </a:solidFill>
                          <a:effectLst/>
                        </a:rPr>
                        <a:t>PVA</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tc>
                  <a:txBody>
                    <a:bodyPr/>
                    <a:lstStyle/>
                    <a:p>
                      <a:pPr rtl="0" fontAlgn="b"/>
                      <a:r>
                        <a:rPr lang="en-US" sz="1000" b="0" u="none">
                          <a:solidFill>
                            <a:schemeClr val="tx1"/>
                          </a:solidFill>
                          <a:effectLst/>
                        </a:rPr>
                        <a:t>Responding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92936095"/>
                  </a:ext>
                </a:extLst>
              </a:tr>
              <a:tr h="235207">
                <a:tc>
                  <a:txBody>
                    <a:bodyPr/>
                    <a:lstStyle/>
                    <a:p>
                      <a:pPr rtl="0" fontAlgn="b"/>
                      <a:r>
                        <a:rPr lang="en-US" sz="1000" b="0" u="none">
                          <a:solidFill>
                            <a:schemeClr val="tx1"/>
                          </a:solidFill>
                          <a:effectLst/>
                        </a:rPr>
                        <a:t>Anomaly Detection Rule Based</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tc>
                  <a:txBody>
                    <a:bodyPr/>
                    <a:lstStyle/>
                    <a:p>
                      <a:pPr rtl="0" fontAlgn="b"/>
                      <a:r>
                        <a:rPr lang="en-US" sz="1000" b="0" u="none">
                          <a:solidFill>
                            <a:schemeClr val="tx1"/>
                          </a:solidFill>
                          <a:effectLst/>
                        </a:rPr>
                        <a:t>ADRA</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tc>
                  <a:txBody>
                    <a:bodyPr/>
                    <a:lstStyle/>
                    <a:p>
                      <a:pPr rtl="0" fontAlgn="b"/>
                      <a:r>
                        <a:rPr lang="en-US" sz="1000" b="0" u="none">
                          <a:solidFill>
                            <a:schemeClr val="tx1"/>
                          </a:solidFill>
                          <a:effectLst/>
                        </a:rPr>
                        <a:t>Responding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3842272955"/>
                  </a:ext>
                </a:extLst>
              </a:tr>
              <a:tr h="235207">
                <a:tc>
                  <a:txBody>
                    <a:bodyPr/>
                    <a:lstStyle/>
                    <a:p>
                      <a:pPr rtl="0" fontAlgn="b"/>
                      <a:r>
                        <a:rPr lang="en-US" sz="1000" b="0" u="none">
                          <a:solidFill>
                            <a:schemeClr val="tx1"/>
                          </a:solidFill>
                          <a:effectLst/>
                        </a:rPr>
                        <a:t>Statistical Learning</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tc>
                  <a:txBody>
                    <a:bodyPr/>
                    <a:lstStyle/>
                    <a:p>
                      <a:pPr rtl="0" fontAlgn="b"/>
                      <a:r>
                        <a:rPr lang="en-US" sz="1000" b="0" u="none">
                          <a:solidFill>
                            <a:schemeClr val="tx1"/>
                          </a:solidFill>
                          <a:effectLst/>
                        </a:rPr>
                        <a:t>SLB</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tc>
                  <a:txBody>
                    <a:bodyPr/>
                    <a:lstStyle/>
                    <a:p>
                      <a:pPr rtl="0" fontAlgn="b"/>
                      <a:r>
                        <a:rPr lang="en-US" sz="1000" b="0" u="none">
                          <a:solidFill>
                            <a:schemeClr val="tx1"/>
                          </a:solidFill>
                          <a:effectLst/>
                        </a:rPr>
                        <a:t>Responding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555416362"/>
                  </a:ext>
                </a:extLst>
              </a:tr>
              <a:tr h="235207">
                <a:tc>
                  <a:txBody>
                    <a:bodyPr/>
                    <a:lstStyle/>
                    <a:p>
                      <a:pPr rtl="0" fontAlgn="b"/>
                      <a:r>
                        <a:rPr lang="en-US" sz="1000" b="0" u="none">
                          <a:solidFill>
                            <a:schemeClr val="bg1"/>
                          </a:solidFill>
                          <a:effectLst/>
                        </a:rPr>
                        <a:t>Recent Probes - 1 item</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4070FF"/>
                    </a:solidFill>
                  </a:tcPr>
                </a:tc>
                <a:tc>
                  <a:txBody>
                    <a:bodyPr/>
                    <a:lstStyle/>
                    <a:p>
                      <a:pPr rtl="0" fontAlgn="b"/>
                      <a:r>
                        <a:rPr lang="en-US" sz="1000" b="0" u="none">
                          <a:solidFill>
                            <a:schemeClr val="bg1"/>
                          </a:solidFill>
                          <a:effectLst/>
                        </a:rPr>
                        <a:t>RP1A</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4070FF"/>
                    </a:solidFill>
                  </a:tcPr>
                </a:tc>
                <a:tc>
                  <a:txBody>
                    <a:bodyPr/>
                    <a:lstStyle/>
                    <a:p>
                      <a:pPr rtl="0" fontAlgn="b"/>
                      <a:r>
                        <a:rPr lang="en-US" sz="1000" b="0" u="none">
                          <a:solidFill>
                            <a:schemeClr val="bg1"/>
                          </a:solidFill>
                          <a:effectLst/>
                        </a:rPr>
                        <a:t>Real-Time</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4070FF"/>
                    </a:solidFill>
                  </a:tcPr>
                </a:tc>
                <a:extLst>
                  <a:ext uri="{0D108BD9-81ED-4DB2-BD59-A6C34878D82A}">
                    <a16:rowId xmlns:a16="http://schemas.microsoft.com/office/drawing/2014/main" val="4111380379"/>
                  </a:ext>
                </a:extLst>
              </a:tr>
              <a:tr h="235207">
                <a:tc>
                  <a:txBody>
                    <a:bodyPr/>
                    <a:lstStyle/>
                    <a:p>
                      <a:pPr rtl="0" fontAlgn="b"/>
                      <a:r>
                        <a:rPr lang="en-US" sz="1000" b="0" u="none">
                          <a:solidFill>
                            <a:schemeClr val="bg1"/>
                          </a:solidFill>
                          <a:effectLst/>
                        </a:rPr>
                        <a:t>Recent Probes - 4 items</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4070FF"/>
                    </a:solidFill>
                  </a:tcPr>
                </a:tc>
                <a:tc>
                  <a:txBody>
                    <a:bodyPr/>
                    <a:lstStyle/>
                    <a:p>
                      <a:pPr rtl="0" fontAlgn="b"/>
                      <a:r>
                        <a:rPr lang="en-US" sz="1000" b="0" u="none">
                          <a:solidFill>
                            <a:schemeClr val="bg1"/>
                          </a:solidFill>
                          <a:effectLst/>
                        </a:rPr>
                        <a:t>RP4A</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4070FF"/>
                    </a:solidFill>
                  </a:tcPr>
                </a:tc>
                <a:tc>
                  <a:txBody>
                    <a:bodyPr/>
                    <a:lstStyle/>
                    <a:p>
                      <a:pPr rtl="0" fontAlgn="b"/>
                      <a:r>
                        <a:rPr lang="en-US" sz="1000" b="0" u="none">
                          <a:solidFill>
                            <a:schemeClr val="bg1"/>
                          </a:solidFill>
                          <a:effectLst/>
                        </a:rPr>
                        <a:t>Real-Time</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4070FF"/>
                    </a:solidFill>
                  </a:tcPr>
                </a:tc>
                <a:extLst>
                  <a:ext uri="{0D108BD9-81ED-4DB2-BD59-A6C34878D82A}">
                    <a16:rowId xmlns:a16="http://schemas.microsoft.com/office/drawing/2014/main" val="1825632347"/>
                  </a:ext>
                </a:extLst>
              </a:tr>
              <a:tr h="235207">
                <a:tc>
                  <a:txBody>
                    <a:bodyPr/>
                    <a:lstStyle/>
                    <a:p>
                      <a:pPr rtl="0" fontAlgn="b"/>
                      <a:r>
                        <a:rPr lang="en-US" sz="1000" b="0" u="none">
                          <a:solidFill>
                            <a:schemeClr val="tx1"/>
                          </a:solidFill>
                          <a:effectLst/>
                        </a:rPr>
                        <a:t>Need for Cognitive Closure</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92D050"/>
                    </a:solidFill>
                  </a:tcPr>
                </a:tc>
                <a:tc>
                  <a:txBody>
                    <a:bodyPr/>
                    <a:lstStyle/>
                    <a:p>
                      <a:pPr rtl="0" fontAlgn="b"/>
                      <a:r>
                        <a:rPr lang="en-US" sz="1000" b="0" u="none">
                          <a:effectLst/>
                        </a:rPr>
                        <a:t>NFCC</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92D050"/>
                    </a:solidFill>
                  </a:tcPr>
                </a:tc>
                <a:tc>
                  <a:txBody>
                    <a:bodyPr/>
                    <a:lstStyle/>
                    <a:p>
                      <a:pPr rtl="0" fontAlgn="b"/>
                      <a:r>
                        <a:rPr lang="en-US" sz="1000" b="0" u="none">
                          <a:effectLst/>
                        </a:rPr>
                        <a:t>Exhaustive</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92D050"/>
                    </a:solidFill>
                  </a:tcPr>
                </a:tc>
                <a:extLst>
                  <a:ext uri="{0D108BD9-81ED-4DB2-BD59-A6C34878D82A}">
                    <a16:rowId xmlns:a16="http://schemas.microsoft.com/office/drawing/2014/main" val="841888856"/>
                  </a:ext>
                </a:extLst>
              </a:tr>
              <a:tr h="235207">
                <a:tc>
                  <a:txBody>
                    <a:bodyPr/>
                    <a:lstStyle/>
                    <a:p>
                      <a:pPr rtl="0" fontAlgn="b"/>
                      <a:r>
                        <a:rPr lang="en-US" sz="1000" b="0" u="none">
                          <a:solidFill>
                            <a:schemeClr val="tx1"/>
                          </a:solidFill>
                          <a:effectLst/>
                        </a:rPr>
                        <a:t>Number Picker</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rtl="0" fontAlgn="b"/>
                      <a:r>
                        <a:rPr lang="en-US" sz="1000" b="0" u="none">
                          <a:effectLst/>
                        </a:rPr>
                        <a:t>NPA</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rtl="0" fontAlgn="b"/>
                      <a:r>
                        <a:rPr lang="en-US" sz="1000" b="0" u="none" dirty="0">
                          <a:effectLst/>
                        </a:rPr>
                        <a:t>Exhaustive</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788335029"/>
                  </a:ext>
                </a:extLst>
              </a:tr>
            </a:tbl>
          </a:graphicData>
        </a:graphic>
      </p:graphicFrame>
    </p:spTree>
    <p:extLst>
      <p:ext uri="{BB962C8B-B14F-4D97-AF65-F5344CB8AC3E}">
        <p14:creationId xmlns:p14="http://schemas.microsoft.com/office/powerpoint/2010/main" val="1790722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D55391-8B89-F044-8B87-FD3B6ED286DF}"/>
              </a:ext>
            </a:extLst>
          </p:cNvPr>
          <p:cNvSpPr>
            <a:spLocks noGrp="1"/>
          </p:cNvSpPr>
          <p:nvPr>
            <p:ph type="title"/>
          </p:nvPr>
        </p:nvSpPr>
        <p:spPr>
          <a:xfrm>
            <a:off x="946233" y="768964"/>
            <a:ext cx="5991244" cy="1106424"/>
          </a:xfrm>
        </p:spPr>
        <p:txBody>
          <a:bodyPr>
            <a:normAutofit fontScale="90000"/>
          </a:bodyPr>
          <a:lstStyle/>
          <a:p>
            <a:pPr>
              <a:lnSpc>
                <a:spcPct val="110000"/>
              </a:lnSpc>
              <a:spcBef>
                <a:spcPts val="1000"/>
              </a:spcBef>
            </a:pPr>
            <a:r>
              <a:rPr lang="en-US" sz="3100" b="1">
                <a:latin typeface="+mn-lt"/>
                <a:ea typeface="+mn-ea"/>
                <a:cs typeface="+mn-cs"/>
              </a:rPr>
              <a:t>CyberGEN.IQ</a:t>
            </a:r>
            <a:r>
              <a:rPr lang="en-US" sz="2800" b="1">
                <a:latin typeface="+mn-lt"/>
                <a:ea typeface="+mn-ea"/>
                <a:cs typeface="+mn-cs"/>
              </a:rPr>
              <a:t> </a:t>
            </a:r>
            <a:br>
              <a:rPr lang="en-US" sz="2800" b="1">
                <a:latin typeface="+mn-lt"/>
                <a:ea typeface="+mn-ea"/>
                <a:cs typeface="+mn-cs"/>
              </a:rPr>
            </a:br>
            <a:br>
              <a:rPr lang="en-US" sz="2800" b="1">
                <a:latin typeface="+mn-lt"/>
                <a:ea typeface="+mn-ea"/>
                <a:cs typeface="+mn-cs"/>
              </a:rPr>
            </a:br>
            <a:r>
              <a:rPr lang="en-US" sz="2800"/>
              <a:t>15 Tests within the Assessment Battery</a:t>
            </a:r>
            <a:br>
              <a:rPr lang="en-US" sz="2800"/>
            </a:br>
            <a:endParaRPr lang="en-US" sz="2800" b="1">
              <a:latin typeface="+mn-lt"/>
              <a:ea typeface="+mn-ea"/>
              <a:cs typeface="+mn-cs"/>
            </a:endParaRPr>
          </a:p>
        </p:txBody>
      </p:sp>
      <p:sp>
        <p:nvSpPr>
          <p:cNvPr id="15" name="Rectangle 14">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55406075-BCDA-7A43-985F-F94C47E27ACE}"/>
              </a:ext>
            </a:extLst>
          </p:cNvPr>
          <p:cNvSpPr>
            <a:spLocks noGrp="1"/>
          </p:cNvSpPr>
          <p:nvPr>
            <p:ph type="ftr" sz="quarter" idx="11"/>
          </p:nvPr>
        </p:nvSpPr>
        <p:spPr>
          <a:xfrm>
            <a:off x="4038600" y="6356350"/>
            <a:ext cx="4114800" cy="365125"/>
          </a:xfrm>
        </p:spPr>
        <p:txBody>
          <a:bodyPr>
            <a:normAutofit/>
          </a:bodyPr>
          <a:lstStyle/>
          <a:p>
            <a:pPr>
              <a:spcAft>
                <a:spcPts val="600"/>
              </a:spcAft>
            </a:pPr>
            <a:endParaRPr lang="en-US">
              <a:solidFill>
                <a:schemeClr val="tx2">
                  <a:lumMod val="50000"/>
                  <a:lumOff val="50000"/>
                </a:schemeClr>
              </a:solidFill>
            </a:endParaRPr>
          </a:p>
        </p:txBody>
      </p:sp>
      <p:sp>
        <p:nvSpPr>
          <p:cNvPr id="5" name="Content Placeholder 4">
            <a:extLst>
              <a:ext uri="{FF2B5EF4-FFF2-40B4-BE49-F238E27FC236}">
                <a16:creationId xmlns:a16="http://schemas.microsoft.com/office/drawing/2014/main" id="{D6A7B9B1-0651-4502-AD1F-06B69F8AAD5A}"/>
              </a:ext>
            </a:extLst>
          </p:cNvPr>
          <p:cNvSpPr>
            <a:spLocks noGrp="1"/>
          </p:cNvSpPr>
          <p:nvPr>
            <p:ph idx="1"/>
          </p:nvPr>
        </p:nvSpPr>
        <p:spPr>
          <a:xfrm>
            <a:off x="652440" y="4388167"/>
            <a:ext cx="6975764" cy="1713183"/>
          </a:xfrm>
        </p:spPr>
        <p:txBody>
          <a:bodyPr>
            <a:normAutofit fontScale="92500" lnSpcReduction="10000"/>
          </a:bodyPr>
          <a:lstStyle/>
          <a:p>
            <a:r>
              <a:rPr lang="en-US" sz="1800" b="0" i="0" u="none" strike="noStrike">
                <a:solidFill>
                  <a:srgbClr val="000000"/>
                </a:solidFill>
                <a:effectLst/>
                <a:latin typeface="Arial" panose="020B0604020202020204" pitchFamily="34" charset="0"/>
              </a:rPr>
              <a:t>Definition of the construct - </a:t>
            </a:r>
            <a:r>
              <a:rPr lang="en-US" sz="1800" b="0" i="0" u="none" strike="noStrike">
                <a:solidFill>
                  <a:srgbClr val="000000"/>
                </a:solidFill>
                <a:effectLst/>
                <a:latin typeface="Times New Roman" panose="02020603050405020304" pitchFamily="18" charset="0"/>
              </a:rPr>
              <a:t>The Paper Folding (PF) task measures the construct of spatial visualization, in the Critical Thinking construct category. Spatial visualization represents the ability to form and manipulate visuospatial representations. PF specifically assesses this ability by having examinees use their spatial visualization ability to determine where holes punched in folded pieces of paper would appear once the paper is unfolded</a:t>
            </a:r>
            <a:endParaRPr lang="en-US"/>
          </a:p>
        </p:txBody>
      </p:sp>
      <p:pic>
        <p:nvPicPr>
          <p:cNvPr id="2050" name="Picture 2">
            <a:extLst>
              <a:ext uri="{FF2B5EF4-FFF2-40B4-BE49-F238E27FC236}">
                <a16:creationId xmlns:a16="http://schemas.microsoft.com/office/drawing/2014/main" id="{1EE5EC5E-83D2-4E58-9EFC-FAB611396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233" y="2630987"/>
            <a:ext cx="5943600" cy="1304925"/>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a:extLst>
              <a:ext uri="{FF2B5EF4-FFF2-40B4-BE49-F238E27FC236}">
                <a16:creationId xmlns:a16="http://schemas.microsoft.com/office/drawing/2014/main" id="{582DEB34-128C-441B-86E6-B9A7295E24EB}"/>
              </a:ext>
            </a:extLst>
          </p:cNvPr>
          <p:cNvCxnSpPr>
            <a:cxnSpLocks/>
          </p:cNvCxnSpPr>
          <p:nvPr/>
        </p:nvCxnSpPr>
        <p:spPr>
          <a:xfrm>
            <a:off x="7525800" y="3289715"/>
            <a:ext cx="38006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Table 11">
            <a:extLst>
              <a:ext uri="{FF2B5EF4-FFF2-40B4-BE49-F238E27FC236}">
                <a16:creationId xmlns:a16="http://schemas.microsoft.com/office/drawing/2014/main" id="{4A63A808-069F-40CF-B94D-7B8ED82CCC32}"/>
              </a:ext>
            </a:extLst>
          </p:cNvPr>
          <p:cNvGraphicFramePr>
            <a:graphicFrameLocks noGrp="1"/>
          </p:cNvGraphicFramePr>
          <p:nvPr>
            <p:extLst>
              <p:ext uri="{D42A27DB-BD31-4B8C-83A1-F6EECF244321}">
                <p14:modId xmlns:p14="http://schemas.microsoft.com/office/powerpoint/2010/main" val="3336038914"/>
              </p:ext>
            </p:extLst>
          </p:nvPr>
        </p:nvGraphicFramePr>
        <p:xfrm>
          <a:off x="8032268" y="2419041"/>
          <a:ext cx="3989106" cy="3457626"/>
        </p:xfrm>
        <a:graphic>
          <a:graphicData uri="http://schemas.openxmlformats.org/drawingml/2006/table">
            <a:tbl>
              <a:tblPr/>
              <a:tblGrid>
                <a:gridCol w="2020430">
                  <a:extLst>
                    <a:ext uri="{9D8B030D-6E8A-4147-A177-3AD203B41FA5}">
                      <a16:colId xmlns:a16="http://schemas.microsoft.com/office/drawing/2014/main" val="1470293577"/>
                    </a:ext>
                  </a:extLst>
                </a:gridCol>
                <a:gridCol w="723180">
                  <a:extLst>
                    <a:ext uri="{9D8B030D-6E8A-4147-A177-3AD203B41FA5}">
                      <a16:colId xmlns:a16="http://schemas.microsoft.com/office/drawing/2014/main" val="390943684"/>
                    </a:ext>
                  </a:extLst>
                </a:gridCol>
                <a:gridCol w="1245496">
                  <a:extLst>
                    <a:ext uri="{9D8B030D-6E8A-4147-A177-3AD203B41FA5}">
                      <a16:colId xmlns:a16="http://schemas.microsoft.com/office/drawing/2014/main" val="1496158275"/>
                    </a:ext>
                  </a:extLst>
                </a:gridCol>
              </a:tblGrid>
              <a:tr h="235207">
                <a:tc>
                  <a:txBody>
                    <a:bodyPr/>
                    <a:lstStyle/>
                    <a:p>
                      <a:pPr rtl="0" fontAlgn="b"/>
                      <a:r>
                        <a:rPr lang="en-US" sz="1000" b="0" u="none">
                          <a:effectLst/>
                        </a:rPr>
                        <a:t>Cognitive Assessment</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000" b="0" u="none">
                          <a:effectLst/>
                        </a:rPr>
                        <a:t>Short Name</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1000" b="0" u="none">
                          <a:effectLst/>
                        </a:rPr>
                        <a:t>Dimension</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201148882"/>
                  </a:ext>
                </a:extLst>
              </a:tr>
              <a:tr h="230269">
                <a:tc>
                  <a:txBody>
                    <a:bodyPr/>
                    <a:lstStyle/>
                    <a:p>
                      <a:pPr rtl="0" fontAlgn="b"/>
                      <a:r>
                        <a:rPr lang="en-US" sz="1000" b="0" u="none">
                          <a:solidFill>
                            <a:schemeClr val="tx1"/>
                          </a:solidFill>
                          <a:effectLst/>
                        </a:rPr>
                        <a:t>Need for Cognition</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000" b="0" u="none">
                          <a:effectLst/>
                        </a:rPr>
                        <a:t>NFC</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000" b="0" u="none">
                          <a:effectLst/>
                        </a:rPr>
                        <a:t>Critical Thinking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extLst>
                  <a:ext uri="{0D108BD9-81ED-4DB2-BD59-A6C34878D82A}">
                    <a16:rowId xmlns:a16="http://schemas.microsoft.com/office/drawing/2014/main" val="1110941296"/>
                  </a:ext>
                </a:extLst>
              </a:tr>
              <a:tr h="174567">
                <a:tc>
                  <a:txBody>
                    <a:bodyPr/>
                    <a:lstStyle/>
                    <a:p>
                      <a:pPr rtl="0" fontAlgn="b"/>
                      <a:r>
                        <a:rPr lang="en-US" sz="1000" b="0" u="none">
                          <a:solidFill>
                            <a:schemeClr val="tx1"/>
                          </a:solidFill>
                          <a:effectLst/>
                        </a:rPr>
                        <a:t>Dynamic Systems Control</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000" b="0" u="none">
                          <a:effectLst/>
                        </a:rPr>
                        <a:t>DSCB</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000" b="0" u="none">
                          <a:effectLst/>
                        </a:rPr>
                        <a:t>Critical Thinking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extLst>
                  <a:ext uri="{0D108BD9-81ED-4DB2-BD59-A6C34878D82A}">
                    <a16:rowId xmlns:a16="http://schemas.microsoft.com/office/drawing/2014/main" val="774317778"/>
                  </a:ext>
                </a:extLst>
              </a:tr>
              <a:tr h="149629">
                <a:tc>
                  <a:txBody>
                    <a:bodyPr/>
                    <a:lstStyle/>
                    <a:p>
                      <a:pPr rtl="0" fontAlgn="b"/>
                      <a:r>
                        <a:rPr lang="en-US" sz="1000" b="0" u="none">
                          <a:solidFill>
                            <a:schemeClr val="tx1"/>
                          </a:solidFill>
                          <a:effectLst/>
                        </a:rPr>
                        <a:t>Matrix Reasoning</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000" b="0" u="none">
                          <a:effectLst/>
                        </a:rPr>
                        <a:t>MRC</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000" b="0" u="none">
                          <a:effectLst/>
                        </a:rPr>
                        <a:t>Critical Thinking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extLst>
                  <a:ext uri="{0D108BD9-81ED-4DB2-BD59-A6C34878D82A}">
                    <a16:rowId xmlns:a16="http://schemas.microsoft.com/office/drawing/2014/main" val="3932634506"/>
                  </a:ext>
                </a:extLst>
              </a:tr>
              <a:tr h="142702">
                <a:tc>
                  <a:txBody>
                    <a:bodyPr/>
                    <a:lstStyle/>
                    <a:p>
                      <a:pPr rtl="0" fontAlgn="b"/>
                      <a:r>
                        <a:rPr lang="en-US" sz="1000" b="0" u="none">
                          <a:solidFill>
                            <a:schemeClr val="tx1"/>
                          </a:solidFill>
                          <a:effectLst/>
                        </a:rPr>
                        <a:t>Paper Folding</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000" b="0" u="none">
                          <a:effectLst/>
                        </a:rPr>
                        <a:t>PFB</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000" b="0" u="none">
                          <a:effectLst/>
                        </a:rPr>
                        <a:t>Critical Thinking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extLst>
                  <a:ext uri="{0D108BD9-81ED-4DB2-BD59-A6C34878D82A}">
                    <a16:rowId xmlns:a16="http://schemas.microsoft.com/office/drawing/2014/main" val="947615103"/>
                  </a:ext>
                </a:extLst>
              </a:tr>
              <a:tr h="160713">
                <a:tc>
                  <a:txBody>
                    <a:bodyPr/>
                    <a:lstStyle/>
                    <a:p>
                      <a:pPr rtl="0" fontAlgn="b"/>
                      <a:r>
                        <a:rPr lang="en-US" sz="1000" b="0" u="none">
                          <a:solidFill>
                            <a:schemeClr val="tx1"/>
                          </a:solidFill>
                          <a:effectLst/>
                        </a:rPr>
                        <a:t>Remember and Count</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000" b="0" u="none">
                          <a:effectLst/>
                        </a:rPr>
                        <a:t>RACA</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000" b="0" u="none">
                          <a:effectLst/>
                        </a:rPr>
                        <a:t>Critical Thinking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extLst>
                  <a:ext uri="{0D108BD9-81ED-4DB2-BD59-A6C34878D82A}">
                    <a16:rowId xmlns:a16="http://schemas.microsoft.com/office/drawing/2014/main" val="3529756933"/>
                  </a:ext>
                </a:extLst>
              </a:tr>
              <a:tr h="235207">
                <a:tc>
                  <a:txBody>
                    <a:bodyPr/>
                    <a:lstStyle/>
                    <a:p>
                      <a:pPr rtl="0" fontAlgn="b"/>
                      <a:r>
                        <a:rPr lang="en-US" sz="1000" b="0" u="none">
                          <a:solidFill>
                            <a:schemeClr val="bg1"/>
                          </a:solidFill>
                          <a:effectLst/>
                        </a:rPr>
                        <a:t>Remote Associates</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0000"/>
                    </a:solidFill>
                  </a:tcPr>
                </a:tc>
                <a:tc>
                  <a:txBody>
                    <a:bodyPr/>
                    <a:lstStyle/>
                    <a:p>
                      <a:pPr rtl="0" fontAlgn="b"/>
                      <a:r>
                        <a:rPr lang="en-US" sz="1000" b="0" u="none">
                          <a:solidFill>
                            <a:schemeClr val="bg1"/>
                          </a:solidFill>
                          <a:effectLst/>
                        </a:rPr>
                        <a:t>RATA</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0000"/>
                    </a:solidFill>
                  </a:tcPr>
                </a:tc>
                <a:tc>
                  <a:txBody>
                    <a:bodyPr/>
                    <a:lstStyle/>
                    <a:p>
                      <a:pPr rtl="0" fontAlgn="b"/>
                      <a:r>
                        <a:rPr lang="en-US" sz="1000" b="0" u="none">
                          <a:solidFill>
                            <a:schemeClr val="bg1"/>
                          </a:solidFill>
                          <a:effectLst/>
                        </a:rPr>
                        <a:t>Initiating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0000"/>
                    </a:solidFill>
                  </a:tcPr>
                </a:tc>
                <a:extLst>
                  <a:ext uri="{0D108BD9-81ED-4DB2-BD59-A6C34878D82A}">
                    <a16:rowId xmlns:a16="http://schemas.microsoft.com/office/drawing/2014/main" val="1780336918"/>
                  </a:ext>
                </a:extLst>
              </a:tr>
              <a:tr h="235207">
                <a:tc>
                  <a:txBody>
                    <a:bodyPr/>
                    <a:lstStyle/>
                    <a:p>
                      <a:pPr rtl="0" fontAlgn="b"/>
                      <a:r>
                        <a:rPr lang="en-US" sz="1000" b="0" u="none">
                          <a:solidFill>
                            <a:schemeClr val="bg1"/>
                          </a:solidFill>
                          <a:effectLst/>
                        </a:rPr>
                        <a:t>Spatial Integration</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0000"/>
                    </a:solidFill>
                  </a:tcPr>
                </a:tc>
                <a:tc>
                  <a:txBody>
                    <a:bodyPr/>
                    <a:lstStyle/>
                    <a:p>
                      <a:pPr rtl="0" fontAlgn="b"/>
                      <a:r>
                        <a:rPr lang="en-US" sz="1000" b="0" u="none">
                          <a:solidFill>
                            <a:schemeClr val="bg1"/>
                          </a:solidFill>
                          <a:effectLst/>
                        </a:rPr>
                        <a:t>SRIA</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0000"/>
                    </a:solidFill>
                  </a:tcPr>
                </a:tc>
                <a:tc>
                  <a:txBody>
                    <a:bodyPr/>
                    <a:lstStyle/>
                    <a:p>
                      <a:pPr rtl="0" fontAlgn="b"/>
                      <a:r>
                        <a:rPr lang="en-US" sz="1000" b="0" u="none">
                          <a:solidFill>
                            <a:schemeClr val="bg1"/>
                          </a:solidFill>
                          <a:effectLst/>
                        </a:rPr>
                        <a:t>Initiating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0000"/>
                    </a:solidFill>
                  </a:tcPr>
                </a:tc>
                <a:extLst>
                  <a:ext uri="{0D108BD9-81ED-4DB2-BD59-A6C34878D82A}">
                    <a16:rowId xmlns:a16="http://schemas.microsoft.com/office/drawing/2014/main" val="2322228509"/>
                  </a:ext>
                </a:extLst>
              </a:tr>
              <a:tr h="235207">
                <a:tc>
                  <a:txBody>
                    <a:bodyPr/>
                    <a:lstStyle/>
                    <a:p>
                      <a:pPr rtl="0" fontAlgn="b"/>
                      <a:r>
                        <a:rPr lang="en-US" sz="1000" b="0" u="none">
                          <a:solidFill>
                            <a:schemeClr val="tx1"/>
                          </a:solidFill>
                          <a:effectLst/>
                        </a:rPr>
                        <a:t>Coding Speed</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tc>
                  <a:txBody>
                    <a:bodyPr/>
                    <a:lstStyle/>
                    <a:p>
                      <a:pPr rtl="0" fontAlgn="b"/>
                      <a:r>
                        <a:rPr lang="en-US" sz="1000" b="0" u="none">
                          <a:solidFill>
                            <a:schemeClr val="tx1"/>
                          </a:solidFill>
                          <a:effectLst/>
                        </a:rPr>
                        <a:t>CSB</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tc>
                  <a:txBody>
                    <a:bodyPr/>
                    <a:lstStyle/>
                    <a:p>
                      <a:pPr rtl="0" fontAlgn="b"/>
                      <a:r>
                        <a:rPr lang="en-US" sz="1000" b="0" u="none">
                          <a:solidFill>
                            <a:schemeClr val="tx1"/>
                          </a:solidFill>
                          <a:effectLst/>
                        </a:rPr>
                        <a:t>Responding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2725395418"/>
                  </a:ext>
                </a:extLst>
              </a:tr>
              <a:tr h="235207">
                <a:tc>
                  <a:txBody>
                    <a:bodyPr/>
                    <a:lstStyle/>
                    <a:p>
                      <a:pPr rtl="0" fontAlgn="b"/>
                      <a:r>
                        <a:rPr lang="en-US" sz="1000" b="0" u="none" dirty="0">
                          <a:solidFill>
                            <a:schemeClr val="tx1"/>
                          </a:solidFill>
                          <a:effectLst/>
                        </a:rPr>
                        <a:t>Pattern Vigilance</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tc>
                  <a:txBody>
                    <a:bodyPr/>
                    <a:lstStyle/>
                    <a:p>
                      <a:pPr rtl="0" fontAlgn="b"/>
                      <a:r>
                        <a:rPr lang="en-US" sz="1000" b="0" u="none">
                          <a:solidFill>
                            <a:schemeClr val="tx1"/>
                          </a:solidFill>
                          <a:effectLst/>
                        </a:rPr>
                        <a:t>PVA</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tc>
                  <a:txBody>
                    <a:bodyPr/>
                    <a:lstStyle/>
                    <a:p>
                      <a:pPr rtl="0" fontAlgn="b"/>
                      <a:r>
                        <a:rPr lang="en-US" sz="1000" b="0" u="none">
                          <a:solidFill>
                            <a:schemeClr val="tx1"/>
                          </a:solidFill>
                          <a:effectLst/>
                        </a:rPr>
                        <a:t>Responding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92936095"/>
                  </a:ext>
                </a:extLst>
              </a:tr>
              <a:tr h="235207">
                <a:tc>
                  <a:txBody>
                    <a:bodyPr/>
                    <a:lstStyle/>
                    <a:p>
                      <a:pPr rtl="0" fontAlgn="b"/>
                      <a:r>
                        <a:rPr lang="en-US" sz="1000" b="0" u="none">
                          <a:solidFill>
                            <a:schemeClr val="tx1"/>
                          </a:solidFill>
                          <a:effectLst/>
                        </a:rPr>
                        <a:t>Anomaly Detection Rule Based</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tc>
                  <a:txBody>
                    <a:bodyPr/>
                    <a:lstStyle/>
                    <a:p>
                      <a:pPr rtl="0" fontAlgn="b"/>
                      <a:r>
                        <a:rPr lang="en-US" sz="1000" b="0" u="none">
                          <a:solidFill>
                            <a:schemeClr val="tx1"/>
                          </a:solidFill>
                          <a:effectLst/>
                        </a:rPr>
                        <a:t>ADRA</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tc>
                  <a:txBody>
                    <a:bodyPr/>
                    <a:lstStyle/>
                    <a:p>
                      <a:pPr rtl="0" fontAlgn="b"/>
                      <a:r>
                        <a:rPr lang="en-US" sz="1000" b="0" u="none">
                          <a:solidFill>
                            <a:schemeClr val="tx1"/>
                          </a:solidFill>
                          <a:effectLst/>
                        </a:rPr>
                        <a:t>Responding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3842272955"/>
                  </a:ext>
                </a:extLst>
              </a:tr>
              <a:tr h="235207">
                <a:tc>
                  <a:txBody>
                    <a:bodyPr/>
                    <a:lstStyle/>
                    <a:p>
                      <a:pPr rtl="0" fontAlgn="b"/>
                      <a:r>
                        <a:rPr lang="en-US" sz="1000" b="0" u="none">
                          <a:solidFill>
                            <a:schemeClr val="tx1"/>
                          </a:solidFill>
                          <a:effectLst/>
                        </a:rPr>
                        <a:t>Statistical Learning</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tc>
                  <a:txBody>
                    <a:bodyPr/>
                    <a:lstStyle/>
                    <a:p>
                      <a:pPr rtl="0" fontAlgn="b"/>
                      <a:r>
                        <a:rPr lang="en-US" sz="1000" b="0" u="none">
                          <a:solidFill>
                            <a:schemeClr val="tx1"/>
                          </a:solidFill>
                          <a:effectLst/>
                        </a:rPr>
                        <a:t>SLB</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tc>
                  <a:txBody>
                    <a:bodyPr/>
                    <a:lstStyle/>
                    <a:p>
                      <a:pPr rtl="0" fontAlgn="b"/>
                      <a:r>
                        <a:rPr lang="en-US" sz="1000" b="0" u="none">
                          <a:solidFill>
                            <a:schemeClr val="tx1"/>
                          </a:solidFill>
                          <a:effectLst/>
                        </a:rPr>
                        <a:t>Responding</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555416362"/>
                  </a:ext>
                </a:extLst>
              </a:tr>
              <a:tr h="235207">
                <a:tc>
                  <a:txBody>
                    <a:bodyPr/>
                    <a:lstStyle/>
                    <a:p>
                      <a:pPr rtl="0" fontAlgn="b"/>
                      <a:r>
                        <a:rPr lang="en-US" sz="1000" b="0" u="none">
                          <a:solidFill>
                            <a:schemeClr val="bg1"/>
                          </a:solidFill>
                          <a:effectLst/>
                        </a:rPr>
                        <a:t>Recent Probes - 1 item</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4070FF"/>
                    </a:solidFill>
                  </a:tcPr>
                </a:tc>
                <a:tc>
                  <a:txBody>
                    <a:bodyPr/>
                    <a:lstStyle/>
                    <a:p>
                      <a:pPr rtl="0" fontAlgn="b"/>
                      <a:r>
                        <a:rPr lang="en-US" sz="1000" b="0" u="none">
                          <a:solidFill>
                            <a:schemeClr val="bg1"/>
                          </a:solidFill>
                          <a:effectLst/>
                        </a:rPr>
                        <a:t>RP1A</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4070FF"/>
                    </a:solidFill>
                  </a:tcPr>
                </a:tc>
                <a:tc>
                  <a:txBody>
                    <a:bodyPr/>
                    <a:lstStyle/>
                    <a:p>
                      <a:pPr rtl="0" fontAlgn="b"/>
                      <a:r>
                        <a:rPr lang="en-US" sz="1000" b="0" u="none">
                          <a:solidFill>
                            <a:schemeClr val="bg1"/>
                          </a:solidFill>
                          <a:effectLst/>
                        </a:rPr>
                        <a:t>Real-Time</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4070FF"/>
                    </a:solidFill>
                  </a:tcPr>
                </a:tc>
                <a:extLst>
                  <a:ext uri="{0D108BD9-81ED-4DB2-BD59-A6C34878D82A}">
                    <a16:rowId xmlns:a16="http://schemas.microsoft.com/office/drawing/2014/main" val="4111380379"/>
                  </a:ext>
                </a:extLst>
              </a:tr>
              <a:tr h="235207">
                <a:tc>
                  <a:txBody>
                    <a:bodyPr/>
                    <a:lstStyle/>
                    <a:p>
                      <a:pPr rtl="0" fontAlgn="b"/>
                      <a:r>
                        <a:rPr lang="en-US" sz="1000" b="0" u="none">
                          <a:solidFill>
                            <a:schemeClr val="bg1"/>
                          </a:solidFill>
                          <a:effectLst/>
                        </a:rPr>
                        <a:t>Recent Probes - 4 items</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4070FF"/>
                    </a:solidFill>
                  </a:tcPr>
                </a:tc>
                <a:tc>
                  <a:txBody>
                    <a:bodyPr/>
                    <a:lstStyle/>
                    <a:p>
                      <a:pPr rtl="0" fontAlgn="b"/>
                      <a:r>
                        <a:rPr lang="en-US" sz="1000" b="0" u="none">
                          <a:solidFill>
                            <a:schemeClr val="bg1"/>
                          </a:solidFill>
                          <a:effectLst/>
                        </a:rPr>
                        <a:t>RP4A</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4070FF"/>
                    </a:solidFill>
                  </a:tcPr>
                </a:tc>
                <a:tc>
                  <a:txBody>
                    <a:bodyPr/>
                    <a:lstStyle/>
                    <a:p>
                      <a:pPr rtl="0" fontAlgn="b"/>
                      <a:r>
                        <a:rPr lang="en-US" sz="1000" b="0" u="none">
                          <a:solidFill>
                            <a:schemeClr val="bg1"/>
                          </a:solidFill>
                          <a:effectLst/>
                        </a:rPr>
                        <a:t>Real-Time</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4070FF"/>
                    </a:solidFill>
                  </a:tcPr>
                </a:tc>
                <a:extLst>
                  <a:ext uri="{0D108BD9-81ED-4DB2-BD59-A6C34878D82A}">
                    <a16:rowId xmlns:a16="http://schemas.microsoft.com/office/drawing/2014/main" val="1825632347"/>
                  </a:ext>
                </a:extLst>
              </a:tr>
              <a:tr h="235207">
                <a:tc>
                  <a:txBody>
                    <a:bodyPr/>
                    <a:lstStyle/>
                    <a:p>
                      <a:pPr rtl="0" fontAlgn="b"/>
                      <a:r>
                        <a:rPr lang="en-US" sz="1000" b="0" u="none">
                          <a:solidFill>
                            <a:schemeClr val="tx1"/>
                          </a:solidFill>
                          <a:effectLst/>
                        </a:rPr>
                        <a:t>Need for Cognitive Closure</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92D050"/>
                    </a:solidFill>
                  </a:tcPr>
                </a:tc>
                <a:tc>
                  <a:txBody>
                    <a:bodyPr/>
                    <a:lstStyle/>
                    <a:p>
                      <a:pPr rtl="0" fontAlgn="b"/>
                      <a:r>
                        <a:rPr lang="en-US" sz="1000" b="0" u="none">
                          <a:effectLst/>
                        </a:rPr>
                        <a:t>NFCC</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92D050"/>
                    </a:solidFill>
                  </a:tcPr>
                </a:tc>
                <a:tc>
                  <a:txBody>
                    <a:bodyPr/>
                    <a:lstStyle/>
                    <a:p>
                      <a:pPr rtl="0" fontAlgn="b"/>
                      <a:r>
                        <a:rPr lang="en-US" sz="1000" b="0" u="none">
                          <a:effectLst/>
                        </a:rPr>
                        <a:t>Exhaustive</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92D050"/>
                    </a:solidFill>
                  </a:tcPr>
                </a:tc>
                <a:extLst>
                  <a:ext uri="{0D108BD9-81ED-4DB2-BD59-A6C34878D82A}">
                    <a16:rowId xmlns:a16="http://schemas.microsoft.com/office/drawing/2014/main" val="841888856"/>
                  </a:ext>
                </a:extLst>
              </a:tr>
              <a:tr h="235207">
                <a:tc>
                  <a:txBody>
                    <a:bodyPr/>
                    <a:lstStyle/>
                    <a:p>
                      <a:pPr rtl="0" fontAlgn="b"/>
                      <a:r>
                        <a:rPr lang="en-US" sz="1000" b="0" u="none">
                          <a:solidFill>
                            <a:schemeClr val="tx1"/>
                          </a:solidFill>
                          <a:effectLst/>
                        </a:rPr>
                        <a:t>Number Picker</a:t>
                      </a:r>
                    </a:p>
                  </a:txBody>
                  <a:tcPr marL="12250" marR="122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rtl="0" fontAlgn="b"/>
                      <a:r>
                        <a:rPr lang="en-US" sz="1000" b="0" u="none">
                          <a:effectLst/>
                        </a:rPr>
                        <a:t>NPA</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rtl="0" fontAlgn="b"/>
                      <a:r>
                        <a:rPr lang="en-US" sz="1000" b="0" u="none" dirty="0">
                          <a:effectLst/>
                        </a:rPr>
                        <a:t>Exhaustive</a:t>
                      </a:r>
                    </a:p>
                  </a:txBody>
                  <a:tcPr marL="12250" marR="122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788335029"/>
                  </a:ext>
                </a:extLst>
              </a:tr>
            </a:tbl>
          </a:graphicData>
        </a:graphic>
      </p:graphicFrame>
    </p:spTree>
    <p:extLst>
      <p:ext uri="{BB962C8B-B14F-4D97-AF65-F5344CB8AC3E}">
        <p14:creationId xmlns:p14="http://schemas.microsoft.com/office/powerpoint/2010/main" val="3436103263"/>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25285</TotalTime>
  <Words>987</Words>
  <Application>Microsoft Office PowerPoint</Application>
  <PresentationFormat>Widescreen</PresentationFormat>
  <Paragraphs>238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Avenir Next LT Pro</vt:lpstr>
      <vt:lpstr>Calibri</vt:lpstr>
      <vt:lpstr>Times New Roman</vt:lpstr>
      <vt:lpstr>AccentBoxVTI</vt:lpstr>
      <vt:lpstr>Haystack Solutions</vt:lpstr>
      <vt:lpstr>    </vt:lpstr>
      <vt:lpstr>PowerPoint Presentation</vt:lpstr>
      <vt:lpstr>PowerPoint Presentation</vt:lpstr>
      <vt:lpstr>PowerPoint Presentation</vt:lpstr>
      <vt:lpstr>CyberGEN.IQ Cognitive Overview</vt:lpstr>
      <vt:lpstr>CyberGEN.IQ   15 Tests within the Assessment Battery </vt:lpstr>
      <vt:lpstr>CyberGEN.IQ   15 Tests within the Assessment Battery </vt:lpstr>
      <vt:lpstr>CyberGEN.IQ   15 Tests within the Assessment Battery </vt:lpstr>
      <vt:lpstr>PowerPoint Presentation</vt:lpstr>
      <vt:lpstr>Doug Britton, CEO doug@haystacksolutions.com 571-250-5941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Haystack Solutions</dc:title>
  <dc:creator>Christina Majernik</dc:creator>
  <cp:lastModifiedBy>Douglas Britton</cp:lastModifiedBy>
  <cp:revision>1</cp:revision>
  <dcterms:created xsi:type="dcterms:W3CDTF">2020-12-10T22:21:47Z</dcterms:created>
  <dcterms:modified xsi:type="dcterms:W3CDTF">2023-08-02T14:09:25Z</dcterms:modified>
</cp:coreProperties>
</file>